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4"/>
  </p:sldMasterIdLst>
  <p:notesMasterIdLst>
    <p:notesMasterId r:id="rId22"/>
  </p:notesMasterIdLst>
  <p:handoutMasterIdLst>
    <p:handoutMasterId r:id="rId23"/>
  </p:handoutMasterIdLst>
  <p:sldIdLst>
    <p:sldId id="304" r:id="rId5"/>
    <p:sldId id="305" r:id="rId6"/>
    <p:sldId id="306" r:id="rId7"/>
    <p:sldId id="310" r:id="rId8"/>
    <p:sldId id="311" r:id="rId9"/>
    <p:sldId id="312" r:id="rId10"/>
    <p:sldId id="313" r:id="rId11"/>
    <p:sldId id="314" r:id="rId12"/>
    <p:sldId id="315" r:id="rId13"/>
    <p:sldId id="316" r:id="rId14"/>
    <p:sldId id="266" r:id="rId15"/>
    <p:sldId id="318" r:id="rId16"/>
    <p:sldId id="319" r:id="rId17"/>
    <p:sldId id="320" r:id="rId18"/>
    <p:sldId id="321" r:id="rId19"/>
    <p:sldId id="322" r:id="rId20"/>
    <p:sldId id="323" r:id="rId21"/>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 userDrawn="1">
          <p15:clr>
            <a:srgbClr val="A4A3A4"/>
          </p15:clr>
        </p15:guide>
        <p15:guide id="2" orient="horz" pos="3830" userDrawn="1">
          <p15:clr>
            <a:srgbClr val="A4A3A4"/>
          </p15:clr>
        </p15:guide>
        <p15:guide id="3" orient="horz" pos="3408" userDrawn="1">
          <p15:clr>
            <a:srgbClr val="A4A3A4"/>
          </p15:clr>
        </p15:guide>
        <p15:guide id="4" orient="horz" pos="2160" userDrawn="1">
          <p15:clr>
            <a:srgbClr val="A4A3A4"/>
          </p15:clr>
        </p15:guide>
        <p15:guide id="5" orient="horz" pos="1363" userDrawn="1">
          <p15:clr>
            <a:srgbClr val="A4A3A4"/>
          </p15:clr>
        </p15:guide>
        <p15:guide id="6" orient="horz" pos="1026" userDrawn="1">
          <p15:clr>
            <a:srgbClr val="A4A3A4"/>
          </p15:clr>
        </p15:guide>
        <p15:guide id="7" pos="377" userDrawn="1">
          <p15:clr>
            <a:srgbClr val="A4A3A4"/>
          </p15:clr>
        </p15:guide>
        <p15:guide id="8" pos="7303" userDrawn="1">
          <p15:clr>
            <a:srgbClr val="A4A3A4"/>
          </p15:clr>
        </p15:guide>
        <p15:guide id="9" pos="6177" userDrawn="1">
          <p15:clr>
            <a:srgbClr val="A4A3A4"/>
          </p15:clr>
        </p15:guide>
        <p15:guide id="10" pos="384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FC1E5F-512D-37F0-04C9-9132B6603EE5}" name="Sarah Williams" initials="SW" userId="S::Sarah.Williams@thinknpc.org::7f60d4b9-a4ee-4fa3-9cf5-e48ad27b704b" providerId="AD"/>
  <p188:author id="{076FDFED-0ED6-79C6-58C2-6D069A6CDE42}" name="Kelly Walsh" initials="KW" userId="d40a2c1cfc8b7cf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739A1-B547-A54C-B19E-881848744A7C}" v="135" dt="2022-02-21T10:55:55.935"/>
    <p1510:client id="{C43EC6AE-B0E3-3B4F-9082-A269B3F7E80B}" v="5" dt="2022-02-21T14:36:23.413"/>
    <p1510:client id="{FE0DB0C7-A348-5567-7704-DCC76AA59B10}" v="2" dt="2022-02-21T15:04:37.78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52"/>
        <p:guide orient="horz" pos="3830"/>
        <p:guide orient="horz" pos="3408"/>
        <p:guide orient="horz" pos="2160"/>
        <p:guide orient="horz" pos="1363"/>
        <p:guide orient="horz" pos="1026"/>
        <p:guide pos="377"/>
        <p:guide pos="7303"/>
        <p:guide pos="6177"/>
        <p:guide pos="3841"/>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theme" Target="theme/theme1.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viewProps" Target="viewProps.xml" Id="rId25"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microsoft.com/office/2015/10/relationships/revisionInfo" Target="revisionInfo.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presProps" Target="presProps.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handoutMaster" Target="handoutMasters/handoutMaster1.xml" Id="rId23"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notesMaster" Target="notesMasters/notesMaster1.xml" Id="rId22" /><Relationship Type="http://schemas.openxmlformats.org/officeDocument/2006/relationships/tableStyles" Target="tableStyles.xml" Id="rId27" /><Relationship Type="http://schemas.microsoft.com/office/2018/10/relationships/authors" Target="authors.xml" Id="rId30"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9381446A-AEA2-0646-8397-3454D955242F}" type="datetimeFigureOut">
              <a:rPr lang="en-US" smtClean="0"/>
              <a:t>2/21/2022</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A14E9CC8-9D24-2F4F-8941-5404EB6133D8}" type="slidenum">
              <a:rPr lang="en-US" smtClean="0"/>
              <a:t>‹#›</a:t>
            </a:fld>
            <a:endParaRPr lang="en-US"/>
          </a:p>
        </p:txBody>
      </p:sp>
    </p:spTree>
    <p:extLst>
      <p:ext uri="{BB962C8B-B14F-4D97-AF65-F5344CB8AC3E}">
        <p14:creationId xmlns:p14="http://schemas.microsoft.com/office/powerpoint/2010/main" val="5243932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359DAB76-D8C0-0B41-BE44-0A12B3CDA6B3}" type="datetimeFigureOut">
              <a:rPr lang="en-US" smtClean="0"/>
              <a:t>2/21/2022</a:t>
            </a:fld>
            <a:endParaRPr lang="en-US"/>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A7F56753-5453-0243-A583-693553146025}" type="slidenum">
              <a:rPr lang="en-US" smtClean="0"/>
              <a:t>‹#›</a:t>
            </a:fld>
            <a:endParaRPr lang="en-US"/>
          </a:p>
        </p:txBody>
      </p:sp>
    </p:spTree>
    <p:extLst>
      <p:ext uri="{BB962C8B-B14F-4D97-AF65-F5344CB8AC3E}">
        <p14:creationId xmlns:p14="http://schemas.microsoft.com/office/powerpoint/2010/main" val="2236310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npc.org/starting-to-measure-your-impac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a:solidFill>
                  <a:schemeClr val="tx1"/>
                </a:solidFill>
                <a:effectLst/>
                <a:latin typeface="+mn-lt"/>
                <a:ea typeface="+mn-ea"/>
                <a:cs typeface="+mn-cs"/>
              </a:rPr>
              <a:t>This resource has been adapted from the Inspiring Impact programme, which ran from 2011 until early 2022 to support voluntary organisations to improve their impact practice. Find out more about improving your impact practice at </a:t>
            </a:r>
            <a:r>
              <a:rPr lang="en-GB" sz="1200" b="0" i="0" u="sng" strike="noStrike" kern="120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https://www.thinknpc.org/starting-to-measure-your-impact/</a:t>
            </a:r>
            <a:r>
              <a:rPr lang="en-GB" sz="1200" b="0" i="0" u="none" strike="noStrike"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a:t>
            </a:r>
          </a:p>
          <a:p>
            <a:pPr marL="0" marR="0" lvl="0" indent="0" algn="l" defTabSz="457200" rtl="0" eaLnBrk="1" fontAlgn="base"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Downloaded at: </a:t>
            </a:r>
            <a:r>
              <a:rPr lang="en-GB" sz="1200" b="0" i="0" u="sng" strike="noStrike" kern="1200">
                <a:solidFill>
                  <a:schemeClr val="tx1"/>
                </a:solidFill>
                <a:effectLst/>
                <a:latin typeface="+mn-lt"/>
                <a:ea typeface="+mn-ea"/>
                <a:cs typeface="+mn-cs"/>
              </a:rPr>
              <a:t>https://</a:t>
            </a:r>
            <a:r>
              <a:rPr lang="en-GB" sz="1200" b="0" i="0" u="sng" strike="noStrike" kern="1200" err="1">
                <a:solidFill>
                  <a:schemeClr val="tx1"/>
                </a:solidFill>
                <a:effectLst/>
                <a:latin typeface="+mn-lt"/>
                <a:ea typeface="+mn-ea"/>
                <a:cs typeface="+mn-cs"/>
              </a:rPr>
              <a:t>www.thinknpc.org</a:t>
            </a:r>
            <a:r>
              <a:rPr lang="en-GB" sz="1200" b="0" i="0" u="sng" strike="noStrike" kern="1200">
                <a:solidFill>
                  <a:schemeClr val="tx1"/>
                </a:solidFill>
                <a:effectLst/>
                <a:latin typeface="+mn-lt"/>
                <a:ea typeface="+mn-ea"/>
                <a:cs typeface="+mn-cs"/>
              </a:rPr>
              <a:t>/resource-hub/the-cycle-of-good-impact-practice-creative-methods  </a:t>
            </a:r>
          </a:p>
          <a:p>
            <a:pPr rtl="0" fontAlgn="base"/>
            <a:r>
              <a:rPr lang="en-GB" sz="1200" b="0" i="0" u="none" strike="noStrike"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A7F56753-5453-0243-A583-693553146025}" type="slidenum">
              <a:rPr lang="en-US" smtClean="0"/>
              <a:t>1</a:t>
            </a:fld>
            <a:endParaRPr lang="en-US"/>
          </a:p>
        </p:txBody>
      </p:sp>
    </p:spTree>
    <p:extLst>
      <p:ext uri="{BB962C8B-B14F-4D97-AF65-F5344CB8AC3E}">
        <p14:creationId xmlns:p14="http://schemas.microsoft.com/office/powerpoint/2010/main" val="663002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5337d714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c5337d714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following slides explore different types of creative research methods that use technology, including when and how it is suitable to use them.</a:t>
            </a: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56753-5453-0243-A583-693553146025}" type="slidenum">
              <a:rPr lang="en-US" smtClean="0"/>
              <a:t>12</a:t>
            </a:fld>
            <a:endParaRPr lang="en-US"/>
          </a:p>
        </p:txBody>
      </p:sp>
    </p:spTree>
    <p:extLst>
      <p:ext uri="{BB962C8B-B14F-4D97-AF65-F5344CB8AC3E}">
        <p14:creationId xmlns:p14="http://schemas.microsoft.com/office/powerpoint/2010/main" val="304417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56753-5453-0243-A583-693553146025}" type="slidenum">
              <a:rPr lang="en-US" smtClean="0"/>
              <a:t>13</a:t>
            </a:fld>
            <a:endParaRPr lang="en-US"/>
          </a:p>
        </p:txBody>
      </p:sp>
    </p:spTree>
    <p:extLst>
      <p:ext uri="{BB962C8B-B14F-4D97-AF65-F5344CB8AC3E}">
        <p14:creationId xmlns:p14="http://schemas.microsoft.com/office/powerpoint/2010/main" val="2755425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56753-5453-0243-A583-693553146025}" type="slidenum">
              <a:rPr lang="en-US" smtClean="0"/>
              <a:t>14</a:t>
            </a:fld>
            <a:endParaRPr lang="en-US"/>
          </a:p>
        </p:txBody>
      </p:sp>
    </p:spTree>
    <p:extLst>
      <p:ext uri="{BB962C8B-B14F-4D97-AF65-F5344CB8AC3E}">
        <p14:creationId xmlns:p14="http://schemas.microsoft.com/office/powerpoint/2010/main" val="673719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56753-5453-0243-A583-693553146025}" type="slidenum">
              <a:rPr lang="en-US" smtClean="0"/>
              <a:t>15</a:t>
            </a:fld>
            <a:endParaRPr lang="en-US"/>
          </a:p>
        </p:txBody>
      </p:sp>
    </p:spTree>
    <p:extLst>
      <p:ext uri="{BB962C8B-B14F-4D97-AF65-F5344CB8AC3E}">
        <p14:creationId xmlns:p14="http://schemas.microsoft.com/office/powerpoint/2010/main" val="2864639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56753-5453-0243-A583-693553146025}" type="slidenum">
              <a:rPr lang="en-US" smtClean="0"/>
              <a:t>16</a:t>
            </a:fld>
            <a:endParaRPr lang="en-US"/>
          </a:p>
        </p:txBody>
      </p:sp>
    </p:spTree>
    <p:extLst>
      <p:ext uri="{BB962C8B-B14F-4D97-AF65-F5344CB8AC3E}">
        <p14:creationId xmlns:p14="http://schemas.microsoft.com/office/powerpoint/2010/main" val="3302013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56753-5453-0243-A583-693553146025}" type="slidenum">
              <a:rPr lang="en-US" smtClean="0"/>
              <a:t>17</a:t>
            </a:fld>
            <a:endParaRPr lang="en-US"/>
          </a:p>
        </p:txBody>
      </p:sp>
    </p:spTree>
    <p:extLst>
      <p:ext uri="{BB962C8B-B14F-4D97-AF65-F5344CB8AC3E}">
        <p14:creationId xmlns:p14="http://schemas.microsoft.com/office/powerpoint/2010/main" val="3459763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following slides explore different types of arts-based research methods, including when and how it is suitable to use them.</a:t>
            </a:r>
          </a:p>
          <a:p>
            <a:endParaRPr lang="en-US"/>
          </a:p>
        </p:txBody>
      </p:sp>
      <p:sp>
        <p:nvSpPr>
          <p:cNvPr id="4" name="Slide Number Placeholder 3"/>
          <p:cNvSpPr>
            <a:spLocks noGrp="1"/>
          </p:cNvSpPr>
          <p:nvPr>
            <p:ph type="sldNum" sz="quarter" idx="5"/>
          </p:nvPr>
        </p:nvSpPr>
        <p:spPr/>
        <p:txBody>
          <a:bodyPr/>
          <a:lstStyle/>
          <a:p>
            <a:fld id="{A7F56753-5453-0243-A583-693553146025}" type="slidenum">
              <a:rPr lang="en-US" smtClean="0"/>
              <a:t>3</a:t>
            </a:fld>
            <a:endParaRPr lang="en-US"/>
          </a:p>
        </p:txBody>
      </p:sp>
    </p:spTree>
    <p:extLst>
      <p:ext uri="{BB962C8B-B14F-4D97-AF65-F5344CB8AC3E}">
        <p14:creationId xmlns:p14="http://schemas.microsoft.com/office/powerpoint/2010/main" val="346364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56753-5453-0243-A583-693553146025}" type="slidenum">
              <a:rPr lang="en-US" smtClean="0"/>
              <a:t>4</a:t>
            </a:fld>
            <a:endParaRPr lang="en-US"/>
          </a:p>
        </p:txBody>
      </p:sp>
    </p:spTree>
    <p:extLst>
      <p:ext uri="{BB962C8B-B14F-4D97-AF65-F5344CB8AC3E}">
        <p14:creationId xmlns:p14="http://schemas.microsoft.com/office/powerpoint/2010/main" val="423057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56753-5453-0243-A583-693553146025}" type="slidenum">
              <a:rPr lang="en-US" smtClean="0"/>
              <a:t>5</a:t>
            </a:fld>
            <a:endParaRPr lang="en-US"/>
          </a:p>
        </p:txBody>
      </p:sp>
    </p:spTree>
    <p:extLst>
      <p:ext uri="{BB962C8B-B14F-4D97-AF65-F5344CB8AC3E}">
        <p14:creationId xmlns:p14="http://schemas.microsoft.com/office/powerpoint/2010/main" val="3662991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56753-5453-0243-A583-693553146025}" type="slidenum">
              <a:rPr lang="en-US" smtClean="0"/>
              <a:t>6</a:t>
            </a:fld>
            <a:endParaRPr lang="en-US"/>
          </a:p>
        </p:txBody>
      </p:sp>
    </p:spTree>
    <p:extLst>
      <p:ext uri="{BB962C8B-B14F-4D97-AF65-F5344CB8AC3E}">
        <p14:creationId xmlns:p14="http://schemas.microsoft.com/office/powerpoint/2010/main" val="31968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56753-5453-0243-A583-693553146025}" type="slidenum">
              <a:rPr lang="en-US" smtClean="0"/>
              <a:t>7</a:t>
            </a:fld>
            <a:endParaRPr lang="en-US"/>
          </a:p>
        </p:txBody>
      </p:sp>
    </p:spTree>
    <p:extLst>
      <p:ext uri="{BB962C8B-B14F-4D97-AF65-F5344CB8AC3E}">
        <p14:creationId xmlns:p14="http://schemas.microsoft.com/office/powerpoint/2010/main" val="177645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56753-5453-0243-A583-693553146025}" type="slidenum">
              <a:rPr lang="en-US" smtClean="0"/>
              <a:t>8</a:t>
            </a:fld>
            <a:endParaRPr lang="en-US"/>
          </a:p>
        </p:txBody>
      </p:sp>
    </p:spTree>
    <p:extLst>
      <p:ext uri="{BB962C8B-B14F-4D97-AF65-F5344CB8AC3E}">
        <p14:creationId xmlns:p14="http://schemas.microsoft.com/office/powerpoint/2010/main" val="1510852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56753-5453-0243-A583-693553146025}" type="slidenum">
              <a:rPr lang="en-US" smtClean="0"/>
              <a:t>9</a:t>
            </a:fld>
            <a:endParaRPr lang="en-US"/>
          </a:p>
        </p:txBody>
      </p:sp>
    </p:spTree>
    <p:extLst>
      <p:ext uri="{BB962C8B-B14F-4D97-AF65-F5344CB8AC3E}">
        <p14:creationId xmlns:p14="http://schemas.microsoft.com/office/powerpoint/2010/main" val="71825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56753-5453-0243-A583-693553146025}" type="slidenum">
              <a:rPr lang="en-US" smtClean="0"/>
              <a:t>10</a:t>
            </a:fld>
            <a:endParaRPr lang="en-US"/>
          </a:p>
        </p:txBody>
      </p:sp>
    </p:spTree>
    <p:extLst>
      <p:ext uri="{BB962C8B-B14F-4D97-AF65-F5344CB8AC3E}">
        <p14:creationId xmlns:p14="http://schemas.microsoft.com/office/powerpoint/2010/main" val="2716844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short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4641275"/>
            <a:ext cx="12192000" cy="14316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v</a:t>
            </a:r>
          </a:p>
        </p:txBody>
      </p:sp>
      <p:sp>
        <p:nvSpPr>
          <p:cNvPr id="2" name="Title 1"/>
          <p:cNvSpPr>
            <a:spLocks noGrp="1"/>
          </p:cNvSpPr>
          <p:nvPr>
            <p:ph type="ctrTitle" hasCustomPrompt="1"/>
          </p:nvPr>
        </p:nvSpPr>
        <p:spPr>
          <a:xfrm>
            <a:off x="615760" y="4733640"/>
            <a:ext cx="10982033" cy="484909"/>
          </a:xfrm>
        </p:spPr>
        <p:txBody>
          <a:bodyPr anchor="b"/>
          <a:lstStyle>
            <a:lvl1pPr algn="l">
              <a:defRPr sz="2400" cap="none" baseline="0"/>
            </a:lvl1pPr>
          </a:lstStyle>
          <a:p>
            <a:r>
              <a:rPr lang="en-US"/>
              <a:t>Divider slide with title on one line </a:t>
            </a:r>
          </a:p>
        </p:txBody>
      </p:sp>
      <p:sp>
        <p:nvSpPr>
          <p:cNvPr id="3" name="Subtitle 2"/>
          <p:cNvSpPr>
            <a:spLocks noGrp="1"/>
          </p:cNvSpPr>
          <p:nvPr>
            <p:ph type="subTitle" idx="1" hasCustomPrompt="1"/>
          </p:nvPr>
        </p:nvSpPr>
        <p:spPr>
          <a:xfrm>
            <a:off x="615757" y="5258568"/>
            <a:ext cx="10966643" cy="248619"/>
          </a:xfrm>
        </p:spPr>
        <p:txBody>
          <a:bodyPr anchor="t"/>
          <a:lstStyle>
            <a:lvl1pPr marL="0" indent="0" algn="l">
              <a:buNone/>
              <a:defRPr sz="1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err="1"/>
              <a:t>SubTitle</a:t>
            </a:r>
            <a:r>
              <a:rPr lang="en-US"/>
              <a:t>, presentation to XYZ</a:t>
            </a:r>
          </a:p>
        </p:txBody>
      </p:sp>
      <p:cxnSp>
        <p:nvCxnSpPr>
          <p:cNvPr id="8" name="Straight Connector 7"/>
          <p:cNvCxnSpPr/>
          <p:nvPr userDrawn="1"/>
        </p:nvCxnSpPr>
        <p:spPr>
          <a:xfrm>
            <a:off x="609600" y="5615235"/>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hasCustomPrompt="1"/>
          </p:nvPr>
        </p:nvSpPr>
        <p:spPr>
          <a:xfrm>
            <a:off x="615761" y="5680370"/>
            <a:ext cx="10966641" cy="265546"/>
          </a:xfrm>
        </p:spPr>
        <p:txBody>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GB"/>
              <a:t>Date here, e.g. London July 2020</a:t>
            </a:r>
            <a:endParaRPr lang="en-US"/>
          </a:p>
        </p:txBody>
      </p:sp>
      <p:sp>
        <p:nvSpPr>
          <p:cNvPr id="10" name="Date Placeholder 3"/>
          <p:cNvSpPr>
            <a:spLocks noGrp="1"/>
          </p:cNvSpPr>
          <p:nvPr>
            <p:ph type="dt" sz="half" idx="2"/>
          </p:nvPr>
        </p:nvSpPr>
        <p:spPr>
          <a:xfrm>
            <a:off x="9282547" y="6447877"/>
            <a:ext cx="1600359" cy="227418"/>
          </a:xfrm>
          <a:prstGeom prst="rect">
            <a:avLst/>
          </a:prstGeom>
        </p:spPr>
        <p:txBody>
          <a:bodyPr vert="horz" lIns="0" tIns="0" rIns="0" bIns="0" rtlCol="0" anchor="b"/>
          <a:lstStyle>
            <a:lvl1pPr algn="r">
              <a:defRPr sz="1050" b="0" i="0">
                <a:solidFill>
                  <a:schemeClr val="tx1">
                    <a:alpha val="0"/>
                  </a:schemeClr>
                </a:solidFill>
                <a:latin typeface="Arial"/>
                <a:cs typeface="Arial"/>
              </a:defRPr>
            </a:lvl1pPr>
          </a:lstStyle>
          <a:p>
            <a:endParaRPr lang="en-US"/>
          </a:p>
        </p:txBody>
      </p:sp>
      <p:sp>
        <p:nvSpPr>
          <p:cNvPr id="13" name="Slide Number Placeholder 5"/>
          <p:cNvSpPr>
            <a:spLocks noGrp="1"/>
          </p:cNvSpPr>
          <p:nvPr>
            <p:ph type="sldNum" sz="quarter" idx="4"/>
          </p:nvPr>
        </p:nvSpPr>
        <p:spPr>
          <a:xfrm>
            <a:off x="10991272" y="6447877"/>
            <a:ext cx="606520" cy="227418"/>
          </a:xfrm>
          <a:prstGeom prst="rect">
            <a:avLst/>
          </a:prstGeom>
        </p:spPr>
        <p:txBody>
          <a:bodyPr vert="horz" lIns="0" tIns="0" rIns="0" bIns="0" rtlCol="0" anchor="b"/>
          <a:lstStyle>
            <a:lvl1pPr algn="r">
              <a:defRPr sz="1050">
                <a:solidFill>
                  <a:schemeClr val="tx1">
                    <a:alpha val="0"/>
                  </a:schemeClr>
                </a:solidFill>
                <a:latin typeface="Arial"/>
                <a:cs typeface="Arial"/>
              </a:defRPr>
            </a:lvl1pPr>
          </a:lstStyle>
          <a:p>
            <a:fld id="{98CAC427-3659-A240-9321-3887C881B441}" type="slidenum">
              <a:rPr lang="en-US" smtClean="0"/>
              <a:pPr/>
              <a:t>‹#›</a:t>
            </a:fld>
            <a:endParaRPr lang="en-US"/>
          </a:p>
        </p:txBody>
      </p:sp>
      <p:pic>
        <p:nvPicPr>
          <p:cNvPr id="11" name="Picture 10" descr="logo_forA4use_RGB.png">
            <a:extLst>
              <a:ext uri="{FF2B5EF4-FFF2-40B4-BE49-F238E27FC236}">
                <a16:creationId xmlns:a16="http://schemas.microsoft.com/office/drawing/2014/main" id="{25F0F602-7DF9-4581-9E59-DFA4A98D52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301178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9282547" y="6447877"/>
            <a:ext cx="1600359" cy="227418"/>
          </a:xfrm>
          <a:prstGeom prst="rect">
            <a:avLst/>
          </a:prstGeom>
        </p:spPr>
        <p:txBody>
          <a:bodyPr vert="horz" lIns="0" tIns="0" rIns="0" bIns="0" rtlCol="0" anchor="b"/>
          <a:lstStyle>
            <a:lvl1pPr algn="r">
              <a:defRPr sz="1050" b="0" i="0">
                <a:solidFill>
                  <a:schemeClr val="tx1"/>
                </a:solidFill>
                <a:latin typeface="Arial"/>
                <a:cs typeface="Arial"/>
              </a:defRPr>
            </a:lvl1pPr>
          </a:lstStyle>
          <a:p>
            <a:endParaRPr lang="en-US"/>
          </a:p>
        </p:txBody>
      </p:sp>
      <p:sp>
        <p:nvSpPr>
          <p:cNvPr id="7" name="Slide Number Placeholder 5"/>
          <p:cNvSpPr>
            <a:spLocks noGrp="1"/>
          </p:cNvSpPr>
          <p:nvPr>
            <p:ph type="sldNum" sz="quarter" idx="4"/>
          </p:nvPr>
        </p:nvSpPr>
        <p:spPr>
          <a:xfrm>
            <a:off x="10991272" y="6447877"/>
            <a:ext cx="606520" cy="227418"/>
          </a:xfrm>
          <a:prstGeom prst="rect">
            <a:avLst/>
          </a:prstGeom>
        </p:spPr>
        <p:txBody>
          <a:bodyPr vert="horz" lIns="0" tIns="0" rIns="0" bIns="0" rtlCol="0" anchor="b"/>
          <a:lstStyle>
            <a:lvl1pPr algn="r">
              <a:defRPr sz="1050">
                <a:solidFill>
                  <a:schemeClr val="tx1"/>
                </a:solidFill>
                <a:latin typeface="Arial"/>
                <a:cs typeface="Arial"/>
              </a:defRPr>
            </a:lvl1pPr>
          </a:lstStyle>
          <a:p>
            <a:fld id="{98CAC427-3659-A240-9321-3887C881B441}" type="slidenum">
              <a:rPr lang="en-US" smtClean="0"/>
              <a:pPr/>
              <a:t>‹#›</a:t>
            </a:fld>
            <a:endParaRPr lang="en-US"/>
          </a:p>
        </p:txBody>
      </p:sp>
      <p:cxnSp>
        <p:nvCxnSpPr>
          <p:cNvPr id="9" name="Straight Connector 8"/>
          <p:cNvCxnSpPr/>
          <p:nvPr userDrawn="1"/>
        </p:nvCxnSpPr>
        <p:spPr>
          <a:xfrm>
            <a:off x="609600" y="6448710"/>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5" descr="logo_forA4use_RGB.png">
            <a:extLst>
              <a:ext uri="{FF2B5EF4-FFF2-40B4-BE49-F238E27FC236}">
                <a16:creationId xmlns:a16="http://schemas.microsoft.com/office/drawing/2014/main" id="{F22A53F6-9659-41E3-8A43-9F241BA991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155143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Pl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58800"/>
            <a:ext cx="9196917" cy="799396"/>
          </a:xfrm>
        </p:spPr>
        <p:txBody>
          <a:bodyPr/>
          <a:lstStyle>
            <a:lvl1pPr>
              <a:defRPr cap="none" baseline="0"/>
            </a:lvl1pPr>
          </a:lstStyle>
          <a:p>
            <a:r>
              <a:rPr lang="en-GB"/>
              <a:t>Title</a:t>
            </a:r>
            <a:endParaRPr lang="en-US"/>
          </a:p>
        </p:txBody>
      </p:sp>
      <p:sp>
        <p:nvSpPr>
          <p:cNvPr id="3" name="Content Placeholder 2"/>
          <p:cNvSpPr>
            <a:spLocks noGrp="1"/>
          </p:cNvSpPr>
          <p:nvPr>
            <p:ph idx="1"/>
          </p:nvPr>
        </p:nvSpPr>
        <p:spPr/>
        <p:txBody>
          <a:bodyPr/>
          <a:lstStyle>
            <a:lvl1pPr marL="0" indent="0">
              <a:spcAft>
                <a:spcPts val="600"/>
              </a:spcAft>
              <a:buFont typeface="Arial" pitchFamily="34" charset="0"/>
              <a:buNone/>
              <a:defRPr sz="1600"/>
            </a:lvl1pPr>
            <a:lvl2pPr marL="457200" indent="0">
              <a:spcAft>
                <a:spcPts val="600"/>
              </a:spcAft>
              <a:buNone/>
              <a:defRPr sz="1800"/>
            </a:lvl2pPr>
            <a:lvl3pPr marL="914400" indent="0">
              <a:spcAft>
                <a:spcPts val="600"/>
              </a:spcAft>
              <a:buNone/>
              <a:defRPr sz="1600"/>
            </a:lvl3pPr>
            <a:lvl4pPr marL="1371600" indent="0">
              <a:spcAft>
                <a:spcPts val="600"/>
              </a:spcAft>
              <a:buNone/>
              <a:defRPr sz="1400"/>
            </a:lvl4pPr>
            <a:lvl5pPr marL="1828800" indent="0">
              <a:spcAft>
                <a:spcPts val="600"/>
              </a:spcAft>
              <a:buNone/>
              <a:defRPr sz="1400"/>
            </a:lvl5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98CAC427-3659-A240-9321-3887C881B441}" type="slidenum">
              <a:rPr lang="en-US" smtClean="0"/>
              <a:t>‹#›</a:t>
            </a:fld>
            <a:endParaRPr lang="en-US"/>
          </a:p>
        </p:txBody>
      </p:sp>
      <p:cxnSp>
        <p:nvCxnSpPr>
          <p:cNvPr id="8" name="Straight Connector 7"/>
          <p:cNvCxnSpPr/>
          <p:nvPr userDrawn="1"/>
        </p:nvCxnSpPr>
        <p:spPr>
          <a:xfrm>
            <a:off x="609600" y="6448710"/>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_forA4use_RGB.png">
            <a:extLst>
              <a:ext uri="{FF2B5EF4-FFF2-40B4-BE49-F238E27FC236}">
                <a16:creationId xmlns:a16="http://schemas.microsoft.com/office/drawing/2014/main" id="{0EFB766A-3671-4EB3-BEC1-1C918E55C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39266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itle and Plain: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558801"/>
            <a:ext cx="9088580" cy="850323"/>
          </a:xfrm>
        </p:spPr>
        <p:txBody>
          <a:bodyPr/>
          <a:lstStyle>
            <a:lvl1pPr>
              <a:defRPr cap="none" baseline="0"/>
            </a:lvl1pPr>
          </a:lstStyle>
          <a:p>
            <a:r>
              <a:rPr lang="en-GB"/>
              <a:t>Title</a:t>
            </a:r>
            <a:endParaRPr lang="en-US"/>
          </a:p>
        </p:txBody>
      </p:sp>
      <p:sp>
        <p:nvSpPr>
          <p:cNvPr id="3" name="Content Placeholder 2"/>
          <p:cNvSpPr>
            <a:spLocks noGrp="1"/>
          </p:cNvSpPr>
          <p:nvPr>
            <p:ph sz="half" idx="1"/>
          </p:nvPr>
        </p:nvSpPr>
        <p:spPr>
          <a:xfrm>
            <a:off x="609600" y="1647251"/>
            <a:ext cx="5384800" cy="4121727"/>
          </a:xfrm>
        </p:spPr>
        <p:txBody>
          <a:bodyPr/>
          <a:lstStyle>
            <a:lvl1pPr marL="0" indent="0">
              <a:spcAft>
                <a:spcPts val="600"/>
              </a:spcAft>
              <a:buNone/>
              <a:defRPr sz="1600"/>
            </a:lvl1pPr>
            <a:lvl2pPr marL="457200" indent="0">
              <a:spcAft>
                <a:spcPts val="600"/>
              </a:spcAft>
              <a:buNone/>
              <a:defRPr sz="1600"/>
            </a:lvl2pPr>
            <a:lvl3pPr marL="914400" indent="0">
              <a:spcAft>
                <a:spcPts val="600"/>
              </a:spcAft>
              <a:buNone/>
              <a:defRPr sz="1600"/>
            </a:lvl3pPr>
            <a:lvl4pPr marL="1371600" indent="0">
              <a:spcAft>
                <a:spcPts val="600"/>
              </a:spcAft>
              <a:buNone/>
              <a:defRPr sz="1600"/>
            </a:lvl4pPr>
            <a:lvl5pPr marL="1828800" indent="0">
              <a:spcAft>
                <a:spcPts val="600"/>
              </a:spcAft>
              <a:buNone/>
              <a:defRPr sz="16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47251"/>
            <a:ext cx="5384800" cy="4121727"/>
          </a:xfrm>
        </p:spPr>
        <p:txBody>
          <a:bodyPr/>
          <a:lstStyle>
            <a:lvl1pPr marL="0" indent="0">
              <a:spcAft>
                <a:spcPts val="600"/>
              </a:spcAft>
              <a:buNone/>
              <a:defRPr sz="1600"/>
            </a:lvl1pPr>
            <a:lvl2pPr marL="457200" indent="0">
              <a:spcAft>
                <a:spcPts val="600"/>
              </a:spcAft>
              <a:buNone/>
              <a:defRPr sz="1600"/>
            </a:lvl2pPr>
            <a:lvl3pPr marL="914400" indent="0">
              <a:spcAft>
                <a:spcPts val="600"/>
              </a:spcAft>
              <a:buNone/>
              <a:defRPr sz="1600"/>
            </a:lvl3pPr>
            <a:lvl4pPr marL="1371600" indent="0">
              <a:spcAft>
                <a:spcPts val="600"/>
              </a:spcAft>
              <a:buNone/>
              <a:defRPr sz="1600"/>
            </a:lvl4pPr>
            <a:lvl5pPr marL="1828800" indent="0">
              <a:spcAft>
                <a:spcPts val="600"/>
              </a:spcAft>
              <a:buNone/>
              <a:defRPr sz="1600"/>
            </a:lvl5pPr>
            <a:lvl6pPr>
              <a:defRPr sz="1800"/>
            </a:lvl6pPr>
            <a:lvl7pPr>
              <a:defRPr sz="1800"/>
            </a:lvl7pPr>
            <a:lvl8pPr>
              <a:defRPr sz="1800"/>
            </a:lvl8pPr>
            <a:lvl9pPr>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98CAC427-3659-A240-9321-3887C881B441}" type="slidenum">
              <a:rPr lang="en-US" smtClean="0"/>
              <a:t>‹#›</a:t>
            </a:fld>
            <a:endParaRPr lang="en-US"/>
          </a:p>
        </p:txBody>
      </p:sp>
      <p:cxnSp>
        <p:nvCxnSpPr>
          <p:cNvPr id="9" name="Straight Connector 8"/>
          <p:cNvCxnSpPr/>
          <p:nvPr userDrawn="1"/>
        </p:nvCxnSpPr>
        <p:spPr>
          <a:xfrm>
            <a:off x="609600" y="6448710"/>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_forA4use_RGB.png">
            <a:extLst>
              <a:ext uri="{FF2B5EF4-FFF2-40B4-BE49-F238E27FC236}">
                <a16:creationId xmlns:a16="http://schemas.microsoft.com/office/drawing/2014/main" id="{7543E139-1592-4B84-9F30-06C2C37364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9555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ub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58800"/>
            <a:ext cx="9196917" cy="411018"/>
          </a:xfrm>
        </p:spPr>
        <p:txBody>
          <a:bodyPr/>
          <a:lstStyle>
            <a:lvl1pPr>
              <a:defRPr cap="none" baseline="0"/>
            </a:lvl1pPr>
          </a:lstStyle>
          <a:p>
            <a:r>
              <a:rPr lang="en-GB"/>
              <a:t>Title</a:t>
            </a:r>
            <a:endParaRPr lang="en-US"/>
          </a:p>
        </p:txBody>
      </p:sp>
      <p:sp>
        <p:nvSpPr>
          <p:cNvPr id="3" name="Content Placeholder 2"/>
          <p:cNvSpPr>
            <a:spLocks noGrp="1"/>
          </p:cNvSpPr>
          <p:nvPr>
            <p:ph idx="1"/>
          </p:nvPr>
        </p:nvSpPr>
        <p:spPr/>
        <p:txBody>
          <a:bodyPr/>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98CAC427-3659-A240-9321-3887C881B441}" type="slidenum">
              <a:rPr lang="en-US" smtClean="0"/>
              <a:t>‹#›</a:t>
            </a:fld>
            <a:endParaRPr lang="en-US"/>
          </a:p>
        </p:txBody>
      </p:sp>
      <p:sp>
        <p:nvSpPr>
          <p:cNvPr id="8" name="Text Placeholder 7"/>
          <p:cNvSpPr>
            <a:spLocks noGrp="1"/>
          </p:cNvSpPr>
          <p:nvPr>
            <p:ph type="body" sz="quarter" idx="13" hasCustomPrompt="1"/>
          </p:nvPr>
        </p:nvSpPr>
        <p:spPr>
          <a:xfrm>
            <a:off x="609600" y="993054"/>
            <a:ext cx="9196917" cy="369310"/>
          </a:xfrm>
        </p:spPr>
        <p:txBody>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Subtitle</a:t>
            </a:r>
            <a:endParaRPr lang="en-US"/>
          </a:p>
        </p:txBody>
      </p:sp>
      <p:cxnSp>
        <p:nvCxnSpPr>
          <p:cNvPr id="10" name="Straight Connector 9"/>
          <p:cNvCxnSpPr/>
          <p:nvPr userDrawn="1"/>
        </p:nvCxnSpPr>
        <p:spPr>
          <a:xfrm>
            <a:off x="609600" y="6448710"/>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logo_forA4use_RGB.png">
            <a:extLst>
              <a:ext uri="{FF2B5EF4-FFF2-40B4-BE49-F238E27FC236}">
                <a16:creationId xmlns:a16="http://schemas.microsoft.com/office/drawing/2014/main" id="{4CCD114F-3C93-4ED9-B5FF-7155AD778A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1974468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ubTitle and Plain copy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58800"/>
            <a:ext cx="9196917" cy="434254"/>
          </a:xfrm>
        </p:spPr>
        <p:txBody>
          <a:bodyPr/>
          <a:lstStyle>
            <a:lvl1pPr>
              <a:defRPr cap="none" baseline="0"/>
            </a:lvl1pPr>
          </a:lstStyle>
          <a:p>
            <a:r>
              <a:rPr lang="en-GB"/>
              <a:t>Title</a:t>
            </a:r>
            <a:endParaRPr lang="en-US"/>
          </a:p>
        </p:txBody>
      </p:sp>
      <p:sp>
        <p:nvSpPr>
          <p:cNvPr id="3" name="Content Placeholder 2"/>
          <p:cNvSpPr>
            <a:spLocks noGrp="1"/>
          </p:cNvSpPr>
          <p:nvPr>
            <p:ph idx="1"/>
          </p:nvPr>
        </p:nvSpPr>
        <p:spPr>
          <a:xfrm>
            <a:off x="599017" y="1594142"/>
            <a:ext cx="10972800" cy="4460713"/>
          </a:xfrm>
        </p:spPr>
        <p:txBody>
          <a:bodyPr/>
          <a:lstStyle>
            <a:lvl1pPr marL="0" indent="0">
              <a:lnSpc>
                <a:spcPct val="110000"/>
              </a:lnSpc>
              <a:spcBef>
                <a:spcPts val="250"/>
              </a:spcBef>
              <a:spcAft>
                <a:spcPts val="0"/>
              </a:spcAft>
              <a:buFontTx/>
              <a:buNone/>
              <a:defRPr sz="1600"/>
            </a:lvl1pPr>
            <a:lvl2pPr>
              <a:defRPr sz="1800"/>
            </a:lvl2pPr>
            <a:lvl3pPr>
              <a:defRPr sz="1600"/>
            </a:lvl3pPr>
            <a:lvl4pPr>
              <a:defRPr sz="1400"/>
            </a:lvl4pPr>
            <a:lvl5pPr>
              <a:defRPr sz="1400"/>
            </a:lvl5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98CAC427-3659-A240-9321-3887C881B441}" type="slidenum">
              <a:rPr lang="en-US" smtClean="0"/>
              <a:t>‹#›</a:t>
            </a:fld>
            <a:endParaRPr lang="en-US"/>
          </a:p>
        </p:txBody>
      </p:sp>
      <p:sp>
        <p:nvSpPr>
          <p:cNvPr id="7" name="Text Placeholder 7"/>
          <p:cNvSpPr>
            <a:spLocks noGrp="1"/>
          </p:cNvSpPr>
          <p:nvPr>
            <p:ph type="body" sz="quarter" idx="13" hasCustomPrompt="1"/>
          </p:nvPr>
        </p:nvSpPr>
        <p:spPr>
          <a:xfrm>
            <a:off x="609600" y="993054"/>
            <a:ext cx="9196917" cy="369310"/>
          </a:xfrm>
        </p:spPr>
        <p:txBody>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Subtitle</a:t>
            </a:r>
            <a:endParaRPr lang="en-US"/>
          </a:p>
        </p:txBody>
      </p:sp>
      <p:cxnSp>
        <p:nvCxnSpPr>
          <p:cNvPr id="9" name="Straight Connector 8"/>
          <p:cNvCxnSpPr/>
          <p:nvPr userDrawn="1"/>
        </p:nvCxnSpPr>
        <p:spPr>
          <a:xfrm>
            <a:off x="609600" y="6448710"/>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_forA4use_RGB.png">
            <a:extLst>
              <a:ext uri="{FF2B5EF4-FFF2-40B4-BE49-F238E27FC236}">
                <a16:creationId xmlns:a16="http://schemas.microsoft.com/office/drawing/2014/main" id="{5466AD6D-E396-4B00-BBAC-8F017B3536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2025474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ub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58800"/>
            <a:ext cx="9196917" cy="434254"/>
          </a:xfrm>
        </p:spPr>
        <p:txBody>
          <a:bodyPr/>
          <a:lstStyle>
            <a:lvl1pPr>
              <a:defRPr cap="none" baseline="0"/>
            </a:lvl1pPr>
          </a:lstStyle>
          <a:p>
            <a:r>
              <a:rPr lang="en-GB"/>
              <a:t>Title</a:t>
            </a:r>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98CAC427-3659-A240-9321-3887C881B441}" type="slidenum">
              <a:rPr lang="en-US" smtClean="0"/>
              <a:t>‹#›</a:t>
            </a:fld>
            <a:endParaRPr lang="en-US"/>
          </a:p>
        </p:txBody>
      </p:sp>
      <p:sp>
        <p:nvSpPr>
          <p:cNvPr id="7" name="Text Placeholder 7"/>
          <p:cNvSpPr>
            <a:spLocks noGrp="1"/>
          </p:cNvSpPr>
          <p:nvPr>
            <p:ph type="body" sz="quarter" idx="13" hasCustomPrompt="1"/>
          </p:nvPr>
        </p:nvSpPr>
        <p:spPr>
          <a:xfrm>
            <a:off x="609600" y="993054"/>
            <a:ext cx="9196917" cy="369310"/>
          </a:xfrm>
        </p:spPr>
        <p:txBody>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Subtitle</a:t>
            </a:r>
            <a:endParaRPr lang="en-US"/>
          </a:p>
        </p:txBody>
      </p:sp>
      <p:sp>
        <p:nvSpPr>
          <p:cNvPr id="9" name="Chart Placeholder 8"/>
          <p:cNvSpPr>
            <a:spLocks noGrp="1"/>
          </p:cNvSpPr>
          <p:nvPr>
            <p:ph type="chart" sz="quarter" idx="14"/>
          </p:nvPr>
        </p:nvSpPr>
        <p:spPr>
          <a:xfrm>
            <a:off x="609600" y="2152399"/>
            <a:ext cx="9196917" cy="3983706"/>
          </a:xfrm>
        </p:spPr>
        <p:txBody>
          <a:bodyPr/>
          <a:lstStyle/>
          <a:p>
            <a:r>
              <a:rPr lang="en-US"/>
              <a:t>Click icon to add chart</a:t>
            </a:r>
          </a:p>
        </p:txBody>
      </p:sp>
      <p:cxnSp>
        <p:nvCxnSpPr>
          <p:cNvPr id="10" name="Straight Connector 9"/>
          <p:cNvCxnSpPr/>
          <p:nvPr userDrawn="1"/>
        </p:nvCxnSpPr>
        <p:spPr>
          <a:xfrm>
            <a:off x="609600" y="6448710"/>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logo_forA4use_RGB.png">
            <a:extLst>
              <a:ext uri="{FF2B5EF4-FFF2-40B4-BE49-F238E27FC236}">
                <a16:creationId xmlns:a16="http://schemas.microsoft.com/office/drawing/2014/main" id="{C8356172-50A0-44D9-945B-2CAD2F3101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3127539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nd Plain copy: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558800"/>
            <a:ext cx="9088580" cy="434254"/>
          </a:xfrm>
        </p:spPr>
        <p:txBody>
          <a:bodyPr/>
          <a:lstStyle>
            <a:lvl1pPr>
              <a:defRPr cap="none" baseline="0"/>
            </a:lvl1pPr>
          </a:lstStyle>
          <a:p>
            <a:r>
              <a:rPr lang="en-GB"/>
              <a:t>Title</a:t>
            </a:r>
            <a:endParaRPr lang="en-US"/>
          </a:p>
        </p:txBody>
      </p:sp>
      <p:sp>
        <p:nvSpPr>
          <p:cNvPr id="3" name="Content Placeholder 2"/>
          <p:cNvSpPr>
            <a:spLocks noGrp="1"/>
          </p:cNvSpPr>
          <p:nvPr>
            <p:ph sz="half" idx="1"/>
          </p:nvPr>
        </p:nvSpPr>
        <p:spPr>
          <a:xfrm>
            <a:off x="609601" y="1612616"/>
            <a:ext cx="3423611" cy="4121727"/>
          </a:xfrm>
        </p:spPr>
        <p:txBody>
          <a:bodyPr/>
          <a:lstStyle>
            <a:lvl1pPr marL="0" indent="0">
              <a:lnSpc>
                <a:spcPct val="110000"/>
              </a:lnSpc>
              <a:spcBef>
                <a:spcPts val="250"/>
              </a:spcBef>
              <a:spcAft>
                <a:spcPts val="0"/>
              </a:spcAft>
              <a:buFontTx/>
              <a:buNone/>
              <a:defRPr sz="1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98CAC427-3659-A240-9321-3887C881B441}" type="slidenum">
              <a:rPr lang="en-US" smtClean="0"/>
              <a:t>‹#›</a:t>
            </a:fld>
            <a:endParaRPr lang="en-US"/>
          </a:p>
        </p:txBody>
      </p:sp>
      <p:sp>
        <p:nvSpPr>
          <p:cNvPr id="8" name="Text Placeholder 7"/>
          <p:cNvSpPr>
            <a:spLocks noGrp="1"/>
          </p:cNvSpPr>
          <p:nvPr>
            <p:ph type="body" sz="quarter" idx="13" hasCustomPrompt="1"/>
          </p:nvPr>
        </p:nvSpPr>
        <p:spPr>
          <a:xfrm>
            <a:off x="609602" y="993054"/>
            <a:ext cx="9088580" cy="369310"/>
          </a:xfrm>
        </p:spPr>
        <p:txBody>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Subtitle</a:t>
            </a:r>
            <a:endParaRPr lang="en-US"/>
          </a:p>
        </p:txBody>
      </p:sp>
      <p:sp>
        <p:nvSpPr>
          <p:cNvPr id="13" name="Content Placeholder 2"/>
          <p:cNvSpPr>
            <a:spLocks noGrp="1"/>
          </p:cNvSpPr>
          <p:nvPr>
            <p:ph sz="half" idx="14"/>
          </p:nvPr>
        </p:nvSpPr>
        <p:spPr>
          <a:xfrm>
            <a:off x="4391893" y="1612616"/>
            <a:ext cx="3423611" cy="4121727"/>
          </a:xfrm>
        </p:spPr>
        <p:txBody>
          <a:bodyPr/>
          <a:lstStyle>
            <a:lvl1pPr marL="0" indent="0">
              <a:lnSpc>
                <a:spcPct val="110000"/>
              </a:lnSpc>
              <a:spcBef>
                <a:spcPts val="250"/>
              </a:spcBef>
              <a:spcAft>
                <a:spcPts val="0"/>
              </a:spcAft>
              <a:buFontTx/>
              <a:buNone/>
              <a:defRPr sz="1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
        <p:nvSpPr>
          <p:cNvPr id="14" name="Content Placeholder 2"/>
          <p:cNvSpPr>
            <a:spLocks noGrp="1"/>
          </p:cNvSpPr>
          <p:nvPr>
            <p:ph sz="half" idx="15"/>
          </p:nvPr>
        </p:nvSpPr>
        <p:spPr>
          <a:xfrm>
            <a:off x="8174181" y="1612616"/>
            <a:ext cx="3423611" cy="4121727"/>
          </a:xfrm>
        </p:spPr>
        <p:txBody>
          <a:bodyPr/>
          <a:lstStyle>
            <a:lvl1pPr marL="0" indent="0">
              <a:lnSpc>
                <a:spcPct val="110000"/>
              </a:lnSpc>
              <a:spcBef>
                <a:spcPts val="250"/>
              </a:spcBef>
              <a:spcAft>
                <a:spcPts val="0"/>
              </a:spcAft>
              <a:buFontTx/>
              <a:buNone/>
              <a:defRPr sz="1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cxnSp>
        <p:nvCxnSpPr>
          <p:cNvPr id="11" name="Straight Connector 10"/>
          <p:cNvCxnSpPr/>
          <p:nvPr userDrawn="1"/>
        </p:nvCxnSpPr>
        <p:spPr>
          <a:xfrm>
            <a:off x="609600" y="6448710"/>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logo_forA4use_RGB.png">
            <a:extLst>
              <a:ext uri="{FF2B5EF4-FFF2-40B4-BE49-F238E27FC236}">
                <a16:creationId xmlns:a16="http://schemas.microsoft.com/office/drawing/2014/main" id="{41B6F89D-5464-402A-81B2-D16EED0987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3087205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Plain copy: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558800"/>
            <a:ext cx="9088580" cy="434254"/>
          </a:xfrm>
        </p:spPr>
        <p:txBody>
          <a:bodyPr/>
          <a:lstStyle>
            <a:lvl1pPr>
              <a:defRPr cap="none" baseline="0"/>
            </a:lvl1pPr>
          </a:lstStyle>
          <a:p>
            <a:r>
              <a:rPr lang="en-GB"/>
              <a:t>Title</a:t>
            </a:r>
            <a:endParaRPr lang="en-US"/>
          </a:p>
        </p:txBody>
      </p:sp>
      <p:sp>
        <p:nvSpPr>
          <p:cNvPr id="3" name="Content Placeholder 2"/>
          <p:cNvSpPr>
            <a:spLocks noGrp="1"/>
          </p:cNvSpPr>
          <p:nvPr>
            <p:ph sz="half" idx="1"/>
          </p:nvPr>
        </p:nvSpPr>
        <p:spPr>
          <a:xfrm>
            <a:off x="609601" y="1612616"/>
            <a:ext cx="2595637" cy="4121727"/>
          </a:xfrm>
        </p:spPr>
        <p:txBody>
          <a:bodyPr/>
          <a:lstStyle>
            <a:lvl1pPr marL="0" indent="0">
              <a:lnSpc>
                <a:spcPct val="110000"/>
              </a:lnSpc>
              <a:spcBef>
                <a:spcPts val="250"/>
              </a:spcBef>
              <a:spcAft>
                <a:spcPts val="0"/>
              </a:spcAft>
              <a:buFontTx/>
              <a:buNone/>
              <a:defRPr sz="1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98CAC427-3659-A240-9321-3887C881B441}" type="slidenum">
              <a:rPr lang="en-US" smtClean="0"/>
              <a:t>‹#›</a:t>
            </a:fld>
            <a:endParaRPr lang="en-US"/>
          </a:p>
        </p:txBody>
      </p:sp>
      <p:sp>
        <p:nvSpPr>
          <p:cNvPr id="8" name="Text Placeholder 7"/>
          <p:cNvSpPr>
            <a:spLocks noGrp="1"/>
          </p:cNvSpPr>
          <p:nvPr>
            <p:ph type="body" sz="quarter" idx="13" hasCustomPrompt="1"/>
          </p:nvPr>
        </p:nvSpPr>
        <p:spPr>
          <a:xfrm>
            <a:off x="609602" y="993054"/>
            <a:ext cx="9088580" cy="369310"/>
          </a:xfrm>
        </p:spPr>
        <p:txBody>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Subtitle</a:t>
            </a:r>
            <a:endParaRPr lang="en-US"/>
          </a:p>
        </p:txBody>
      </p:sp>
      <p:sp>
        <p:nvSpPr>
          <p:cNvPr id="30" name="Content Placeholder 2"/>
          <p:cNvSpPr>
            <a:spLocks noGrp="1"/>
          </p:cNvSpPr>
          <p:nvPr>
            <p:ph sz="half" idx="14"/>
          </p:nvPr>
        </p:nvSpPr>
        <p:spPr>
          <a:xfrm>
            <a:off x="3407120" y="1612616"/>
            <a:ext cx="2595637" cy="4121727"/>
          </a:xfrm>
        </p:spPr>
        <p:txBody>
          <a:bodyPr/>
          <a:lstStyle>
            <a:lvl1pPr marL="0" indent="0">
              <a:lnSpc>
                <a:spcPct val="110000"/>
              </a:lnSpc>
              <a:spcBef>
                <a:spcPts val="250"/>
              </a:spcBef>
              <a:spcAft>
                <a:spcPts val="0"/>
              </a:spcAft>
              <a:buFontTx/>
              <a:buNone/>
              <a:defRPr sz="1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
        <p:nvSpPr>
          <p:cNvPr id="31" name="Content Placeholder 2"/>
          <p:cNvSpPr>
            <a:spLocks noGrp="1"/>
          </p:cNvSpPr>
          <p:nvPr>
            <p:ph sz="half" idx="15"/>
          </p:nvPr>
        </p:nvSpPr>
        <p:spPr>
          <a:xfrm>
            <a:off x="6204636" y="1612616"/>
            <a:ext cx="2595637" cy="4121727"/>
          </a:xfrm>
        </p:spPr>
        <p:txBody>
          <a:bodyPr/>
          <a:lstStyle>
            <a:lvl1pPr marL="0" indent="0">
              <a:lnSpc>
                <a:spcPct val="110000"/>
              </a:lnSpc>
              <a:spcBef>
                <a:spcPts val="250"/>
              </a:spcBef>
              <a:spcAft>
                <a:spcPts val="0"/>
              </a:spcAft>
              <a:buFontTx/>
              <a:buNone/>
              <a:defRPr sz="1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
        <p:nvSpPr>
          <p:cNvPr id="32" name="Content Placeholder 2"/>
          <p:cNvSpPr>
            <a:spLocks noGrp="1"/>
          </p:cNvSpPr>
          <p:nvPr>
            <p:ph sz="half" idx="16"/>
          </p:nvPr>
        </p:nvSpPr>
        <p:spPr>
          <a:xfrm>
            <a:off x="9002156" y="1612616"/>
            <a:ext cx="2595637" cy="4121727"/>
          </a:xfrm>
        </p:spPr>
        <p:txBody>
          <a:bodyPr/>
          <a:lstStyle>
            <a:lvl1pPr marL="0" indent="0">
              <a:lnSpc>
                <a:spcPct val="110000"/>
              </a:lnSpc>
              <a:spcBef>
                <a:spcPts val="250"/>
              </a:spcBef>
              <a:spcAft>
                <a:spcPts val="0"/>
              </a:spcAft>
              <a:buFontTx/>
              <a:buNone/>
              <a:defRPr sz="1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cxnSp>
        <p:nvCxnSpPr>
          <p:cNvPr id="12" name="Straight Connector 11"/>
          <p:cNvCxnSpPr/>
          <p:nvPr userDrawn="1"/>
        </p:nvCxnSpPr>
        <p:spPr>
          <a:xfrm>
            <a:off x="609600" y="6448710"/>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_forA4use_RGB.png">
            <a:extLst>
              <a:ext uri="{FF2B5EF4-FFF2-40B4-BE49-F238E27FC236}">
                <a16:creationId xmlns:a16="http://schemas.microsoft.com/office/drawing/2014/main" id="{64EE8CC4-1052-4F4C-8C5D-3B0AD382CB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3116457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nd Bullets: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558803"/>
            <a:ext cx="9088580" cy="434109"/>
          </a:xfrm>
        </p:spPr>
        <p:txBody>
          <a:bodyPr/>
          <a:lstStyle>
            <a:lvl1pPr>
              <a:defRPr cap="none" baseline="0"/>
            </a:lvl1pPr>
          </a:lstStyle>
          <a:p>
            <a:r>
              <a:rPr lang="en-GB"/>
              <a:t>Title</a:t>
            </a:r>
            <a:endParaRPr lang="en-US"/>
          </a:p>
        </p:txBody>
      </p:sp>
      <p:sp>
        <p:nvSpPr>
          <p:cNvPr id="3" name="Content Placeholder 2"/>
          <p:cNvSpPr>
            <a:spLocks noGrp="1"/>
          </p:cNvSpPr>
          <p:nvPr>
            <p:ph sz="half" idx="1"/>
          </p:nvPr>
        </p:nvSpPr>
        <p:spPr>
          <a:xfrm>
            <a:off x="609600" y="1647251"/>
            <a:ext cx="5384800" cy="4121727"/>
          </a:xfrm>
        </p:spPr>
        <p:txBody>
          <a:bodyPr/>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47251"/>
            <a:ext cx="5384800" cy="4121727"/>
          </a:xfrm>
        </p:spPr>
        <p:txBody>
          <a:bodyPr/>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98CAC427-3659-A240-9321-3887C881B441}" type="slidenum">
              <a:rPr lang="en-US" smtClean="0"/>
              <a:t>‹#›</a:t>
            </a:fld>
            <a:endParaRPr lang="en-US"/>
          </a:p>
        </p:txBody>
      </p:sp>
      <p:sp>
        <p:nvSpPr>
          <p:cNvPr id="8" name="Text Placeholder 7"/>
          <p:cNvSpPr>
            <a:spLocks noGrp="1"/>
          </p:cNvSpPr>
          <p:nvPr>
            <p:ph type="body" sz="quarter" idx="13" hasCustomPrompt="1"/>
          </p:nvPr>
        </p:nvSpPr>
        <p:spPr>
          <a:xfrm>
            <a:off x="609602" y="993054"/>
            <a:ext cx="9088580" cy="369310"/>
          </a:xfrm>
        </p:spPr>
        <p:txBody>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Subtitle</a:t>
            </a:r>
            <a:endParaRPr lang="en-US"/>
          </a:p>
        </p:txBody>
      </p:sp>
      <p:cxnSp>
        <p:nvCxnSpPr>
          <p:cNvPr id="11" name="Straight Connector 10"/>
          <p:cNvCxnSpPr/>
          <p:nvPr userDrawn="1"/>
        </p:nvCxnSpPr>
        <p:spPr>
          <a:xfrm>
            <a:off x="609600" y="6448710"/>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logo_forA4use_RGB.png">
            <a:extLst>
              <a:ext uri="{FF2B5EF4-FFF2-40B4-BE49-F238E27FC236}">
                <a16:creationId xmlns:a16="http://schemas.microsoft.com/office/drawing/2014/main" id="{26B0F96C-F80B-47BA-A03A-546E69414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430536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nd Comparison: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1894"/>
            <a:ext cx="9196917" cy="411163"/>
          </a:xfrm>
        </p:spPr>
        <p:txBody>
          <a:bodyPr/>
          <a:lstStyle>
            <a:lvl1pPr>
              <a:defRPr cap="none" baseline="0"/>
            </a:lvl1pPr>
          </a:lstStyle>
          <a:p>
            <a:r>
              <a:rPr lang="en-GB"/>
              <a:t>Title</a:t>
            </a:r>
            <a:endParaRPr lang="en-US"/>
          </a:p>
        </p:txBody>
      </p:sp>
      <p:sp>
        <p:nvSpPr>
          <p:cNvPr id="3" name="Text Placeholder 2"/>
          <p:cNvSpPr>
            <a:spLocks noGrp="1"/>
          </p:cNvSpPr>
          <p:nvPr>
            <p:ph type="body" idx="1" hasCustomPrompt="1"/>
          </p:nvPr>
        </p:nvSpPr>
        <p:spPr>
          <a:xfrm>
            <a:off x="609600" y="1639019"/>
            <a:ext cx="5386917" cy="524745"/>
          </a:xfrm>
        </p:spPr>
        <p:txBody>
          <a:bodyPr anchor="t"/>
          <a:lstStyle>
            <a:lvl1pPr marL="0" indent="0">
              <a:buNone/>
              <a:defRPr sz="16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 can wrap over two lines</a:t>
            </a:r>
          </a:p>
        </p:txBody>
      </p:sp>
      <p:sp>
        <p:nvSpPr>
          <p:cNvPr id="4" name="Content Placeholder 3"/>
          <p:cNvSpPr>
            <a:spLocks noGrp="1"/>
          </p:cNvSpPr>
          <p:nvPr>
            <p:ph sz="half" idx="2"/>
          </p:nvPr>
        </p:nvSpPr>
        <p:spPr>
          <a:xfrm>
            <a:off x="609602" y="2186130"/>
            <a:ext cx="5348817" cy="3490195"/>
          </a:xfrm>
        </p:spPr>
        <p:txBody>
          <a:bodyPr/>
          <a:lstStyle>
            <a:lvl1pPr>
              <a:spcAft>
                <a:spcPts val="600"/>
              </a:spcAft>
              <a:defRPr sz="1600"/>
            </a:lvl1pPr>
            <a:lvl2pPr>
              <a:spcAft>
                <a:spcPts val="600"/>
              </a:spcAft>
              <a:defRPr sz="1400"/>
            </a:lvl2pPr>
            <a:lvl3pPr>
              <a:spcAft>
                <a:spcPts val="600"/>
              </a:spcAft>
              <a:defRPr sz="1200"/>
            </a:lvl3pPr>
            <a:lvl4pPr>
              <a:spcAft>
                <a:spcPts val="600"/>
              </a:spcAft>
              <a:defRPr sz="1100"/>
            </a:lvl4pPr>
            <a:lvl5pPr>
              <a:spcAft>
                <a:spcPts val="600"/>
              </a:spcAf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639019"/>
            <a:ext cx="5389033" cy="524745"/>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86130"/>
            <a:ext cx="5389033" cy="3490195"/>
          </a:xfrm>
        </p:spPr>
        <p:txBody>
          <a:bodyPr/>
          <a:lstStyle>
            <a:lvl1pPr>
              <a:spcAft>
                <a:spcPts val="600"/>
              </a:spcAft>
              <a:defRPr sz="1600"/>
            </a:lvl1pPr>
            <a:lvl2pPr>
              <a:spcAft>
                <a:spcPts val="600"/>
              </a:spcAft>
              <a:defRPr sz="1400"/>
            </a:lvl2pPr>
            <a:lvl3pPr>
              <a:spcAft>
                <a:spcPts val="600"/>
              </a:spcAft>
              <a:defRPr sz="1200"/>
            </a:lvl3pPr>
            <a:lvl4pPr>
              <a:spcAft>
                <a:spcPts val="600"/>
              </a:spcAft>
              <a:defRPr sz="1100"/>
            </a:lvl4pPr>
            <a:lvl5pPr>
              <a:spcAft>
                <a:spcPts val="600"/>
              </a:spcAf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98CAC427-3659-A240-9321-3887C881B441}" type="slidenum">
              <a:rPr lang="en-US" smtClean="0"/>
              <a:t>‹#›</a:t>
            </a:fld>
            <a:endParaRPr lang="en-US"/>
          </a:p>
        </p:txBody>
      </p:sp>
      <p:sp>
        <p:nvSpPr>
          <p:cNvPr id="10" name="Text Placeholder 7"/>
          <p:cNvSpPr>
            <a:spLocks noGrp="1"/>
          </p:cNvSpPr>
          <p:nvPr>
            <p:ph type="body" sz="quarter" idx="13" hasCustomPrompt="1"/>
          </p:nvPr>
        </p:nvSpPr>
        <p:spPr>
          <a:xfrm>
            <a:off x="609600" y="993054"/>
            <a:ext cx="9196917" cy="369310"/>
          </a:xfrm>
        </p:spPr>
        <p:txBody>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Subtitle</a:t>
            </a:r>
            <a:endParaRPr lang="en-US"/>
          </a:p>
        </p:txBody>
      </p:sp>
      <p:cxnSp>
        <p:nvCxnSpPr>
          <p:cNvPr id="11" name="Straight Connector 10"/>
          <p:cNvCxnSpPr/>
          <p:nvPr userDrawn="1"/>
        </p:nvCxnSpPr>
        <p:spPr>
          <a:xfrm>
            <a:off x="609600" y="6448710"/>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88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long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4283364"/>
            <a:ext cx="12192000" cy="17895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v</a:t>
            </a:r>
          </a:p>
        </p:txBody>
      </p:sp>
      <p:sp>
        <p:nvSpPr>
          <p:cNvPr id="2" name="Title 1"/>
          <p:cNvSpPr>
            <a:spLocks noGrp="1"/>
          </p:cNvSpPr>
          <p:nvPr>
            <p:ph type="ctrTitle" hasCustomPrompt="1"/>
          </p:nvPr>
        </p:nvSpPr>
        <p:spPr>
          <a:xfrm>
            <a:off x="615760" y="4487268"/>
            <a:ext cx="10982033" cy="731281"/>
          </a:xfrm>
        </p:spPr>
        <p:txBody>
          <a:bodyPr anchor="b"/>
          <a:lstStyle>
            <a:lvl1pPr algn="l">
              <a:defRPr sz="2400" cap="none" baseline="0"/>
            </a:lvl1pPr>
          </a:lstStyle>
          <a:p>
            <a:r>
              <a:rPr lang="en-US"/>
              <a:t>Divider slide where title can wrap over two lines if needed</a:t>
            </a:r>
          </a:p>
        </p:txBody>
      </p:sp>
      <p:sp>
        <p:nvSpPr>
          <p:cNvPr id="3" name="Subtitle 2"/>
          <p:cNvSpPr>
            <a:spLocks noGrp="1"/>
          </p:cNvSpPr>
          <p:nvPr>
            <p:ph type="subTitle" idx="1" hasCustomPrompt="1"/>
          </p:nvPr>
        </p:nvSpPr>
        <p:spPr>
          <a:xfrm>
            <a:off x="615757" y="5258568"/>
            <a:ext cx="10982035" cy="248619"/>
          </a:xfrm>
        </p:spPr>
        <p:txBody>
          <a:bodyPr anchor="t"/>
          <a:lstStyle>
            <a:lvl1pPr marL="0" indent="0" algn="l">
              <a:buNone/>
              <a:defRPr sz="1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err="1"/>
              <a:t>SubTitle</a:t>
            </a:r>
            <a:r>
              <a:rPr lang="en-US"/>
              <a:t>, presentation to XYZ</a:t>
            </a:r>
          </a:p>
        </p:txBody>
      </p:sp>
      <p:cxnSp>
        <p:nvCxnSpPr>
          <p:cNvPr id="8" name="Straight Connector 7"/>
          <p:cNvCxnSpPr/>
          <p:nvPr userDrawn="1"/>
        </p:nvCxnSpPr>
        <p:spPr>
          <a:xfrm>
            <a:off x="609600" y="5615235"/>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hasCustomPrompt="1"/>
          </p:nvPr>
        </p:nvSpPr>
        <p:spPr>
          <a:xfrm>
            <a:off x="615761" y="5680370"/>
            <a:ext cx="10966641" cy="265546"/>
          </a:xfrm>
        </p:spPr>
        <p:txBody>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GB"/>
              <a:t>Date here, e.g. London July 2020</a:t>
            </a:r>
            <a:endParaRPr lang="en-US"/>
          </a:p>
        </p:txBody>
      </p:sp>
      <p:sp>
        <p:nvSpPr>
          <p:cNvPr id="10" name="Date Placeholder 3"/>
          <p:cNvSpPr>
            <a:spLocks noGrp="1"/>
          </p:cNvSpPr>
          <p:nvPr>
            <p:ph type="dt" sz="half" idx="2"/>
          </p:nvPr>
        </p:nvSpPr>
        <p:spPr>
          <a:xfrm>
            <a:off x="9282547" y="6447877"/>
            <a:ext cx="1600359" cy="227418"/>
          </a:xfrm>
          <a:prstGeom prst="rect">
            <a:avLst/>
          </a:prstGeom>
        </p:spPr>
        <p:txBody>
          <a:bodyPr vert="horz" lIns="0" tIns="0" rIns="0" bIns="0" rtlCol="0" anchor="b"/>
          <a:lstStyle>
            <a:lvl1pPr algn="r">
              <a:defRPr sz="1050" b="0" i="0">
                <a:solidFill>
                  <a:schemeClr val="tx1">
                    <a:alpha val="0"/>
                  </a:schemeClr>
                </a:solidFill>
                <a:latin typeface="Arial"/>
                <a:cs typeface="Arial"/>
              </a:defRPr>
            </a:lvl1pPr>
          </a:lstStyle>
          <a:p>
            <a:endParaRPr lang="en-US"/>
          </a:p>
        </p:txBody>
      </p:sp>
      <p:sp>
        <p:nvSpPr>
          <p:cNvPr id="11" name="Footer Placeholder 4"/>
          <p:cNvSpPr>
            <a:spLocks noGrp="1"/>
          </p:cNvSpPr>
          <p:nvPr>
            <p:ph type="ftr" sz="quarter" idx="3"/>
          </p:nvPr>
        </p:nvSpPr>
        <p:spPr>
          <a:xfrm>
            <a:off x="624993" y="6447877"/>
            <a:ext cx="8488219" cy="227418"/>
          </a:xfrm>
          <a:prstGeom prst="rect">
            <a:avLst/>
          </a:prstGeom>
        </p:spPr>
        <p:txBody>
          <a:bodyPr vert="horz" lIns="0" tIns="45720" rIns="91440" bIns="0" rtlCol="0" anchor="b"/>
          <a:lstStyle>
            <a:lvl1pPr algn="l">
              <a:defRPr sz="1050">
                <a:solidFill>
                  <a:schemeClr val="tx1">
                    <a:alpha val="0"/>
                  </a:schemeClr>
                </a:solidFill>
                <a:latin typeface="Arial"/>
                <a:cs typeface="Arial"/>
              </a:defRPr>
            </a:lvl1pPr>
          </a:lstStyle>
          <a:p>
            <a:r>
              <a:rPr lang="en-US"/>
              <a:t>NPC - title of the document (can be changed under view/header and footer. Add date here if needed.</a:t>
            </a:r>
          </a:p>
        </p:txBody>
      </p:sp>
      <p:sp>
        <p:nvSpPr>
          <p:cNvPr id="13" name="Slide Number Placeholder 5"/>
          <p:cNvSpPr>
            <a:spLocks noGrp="1"/>
          </p:cNvSpPr>
          <p:nvPr>
            <p:ph type="sldNum" sz="quarter" idx="4"/>
          </p:nvPr>
        </p:nvSpPr>
        <p:spPr>
          <a:xfrm>
            <a:off x="10991272" y="6447877"/>
            <a:ext cx="606520" cy="227418"/>
          </a:xfrm>
          <a:prstGeom prst="rect">
            <a:avLst/>
          </a:prstGeom>
        </p:spPr>
        <p:txBody>
          <a:bodyPr vert="horz" lIns="0" tIns="0" rIns="0" bIns="0" rtlCol="0" anchor="b"/>
          <a:lstStyle>
            <a:lvl1pPr algn="r">
              <a:defRPr sz="1050">
                <a:solidFill>
                  <a:schemeClr val="tx1">
                    <a:alpha val="0"/>
                  </a:schemeClr>
                </a:solidFill>
                <a:latin typeface="Arial"/>
                <a:cs typeface="Arial"/>
              </a:defRPr>
            </a:lvl1pPr>
          </a:lstStyle>
          <a:p>
            <a:fld id="{98CAC427-3659-A240-9321-3887C881B441}" type="slidenum">
              <a:rPr lang="en-US" smtClean="0"/>
              <a:pPr/>
              <a:t>‹#›</a:t>
            </a:fld>
            <a:endParaRPr lang="en-US"/>
          </a:p>
        </p:txBody>
      </p:sp>
      <p:pic>
        <p:nvPicPr>
          <p:cNvPr id="14" name="Picture 13" descr="logo_forA4use_RGB.png">
            <a:extLst>
              <a:ext uri="{FF2B5EF4-FFF2-40B4-BE49-F238E27FC236}">
                <a16:creationId xmlns:a16="http://schemas.microsoft.com/office/drawing/2014/main" id="{52D0E853-B8BA-4952-B6F1-70F87E0C99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1603473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58800"/>
            <a:ext cx="9196917" cy="422564"/>
          </a:xfrm>
        </p:spPr>
        <p:txBody>
          <a:bodyPr/>
          <a:lstStyle>
            <a:lvl1pPr>
              <a:defRPr cap="none" baseline="0"/>
            </a:lvl1pPr>
          </a:lstStyle>
          <a:p>
            <a:r>
              <a:rPr lang="en-GB"/>
              <a:t>Title</a:t>
            </a:r>
            <a:endParaRPr lang="en-US"/>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98CAC427-3659-A240-9321-3887C881B441}" type="slidenum">
              <a:rPr lang="en-US" smtClean="0"/>
              <a:t>‹#›</a:t>
            </a:fld>
            <a:endParaRPr lang="en-US"/>
          </a:p>
        </p:txBody>
      </p:sp>
      <p:sp>
        <p:nvSpPr>
          <p:cNvPr id="6" name="Text Placeholder 7"/>
          <p:cNvSpPr>
            <a:spLocks noGrp="1"/>
          </p:cNvSpPr>
          <p:nvPr>
            <p:ph type="body" sz="quarter" idx="13" hasCustomPrompt="1"/>
          </p:nvPr>
        </p:nvSpPr>
        <p:spPr>
          <a:xfrm>
            <a:off x="609600" y="993054"/>
            <a:ext cx="9196917" cy="369310"/>
          </a:xfrm>
        </p:spPr>
        <p:txBody>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Subtitle</a:t>
            </a:r>
            <a:endParaRPr lang="en-US"/>
          </a:p>
        </p:txBody>
      </p:sp>
      <p:cxnSp>
        <p:nvCxnSpPr>
          <p:cNvPr id="8" name="Straight Connector 7"/>
          <p:cNvCxnSpPr/>
          <p:nvPr userDrawn="1"/>
        </p:nvCxnSpPr>
        <p:spPr>
          <a:xfrm>
            <a:off x="609600" y="6448710"/>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_forA4use_RGB.png">
            <a:extLst>
              <a:ext uri="{FF2B5EF4-FFF2-40B4-BE49-F238E27FC236}">
                <a16:creationId xmlns:a16="http://schemas.microsoft.com/office/drawing/2014/main" id="{9BB0336E-F542-43D2-A809-FC5275E636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2517606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ideo 16:9">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09599" y="5377355"/>
            <a:ext cx="10954448" cy="303140"/>
          </a:xfrm>
        </p:spPr>
        <p:txBody>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t>
            </a:r>
            <a:r>
              <a:rPr lang="en-GB" err="1"/>
              <a:t>aption</a:t>
            </a:r>
            <a:r>
              <a:rPr lang="en-GB"/>
              <a:t> of image if needed</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98CAC427-3659-A240-9321-3887C881B441}" type="slidenum">
              <a:rPr lang="en-US" smtClean="0"/>
              <a:t>‹#›</a:t>
            </a:fld>
            <a:endParaRPr lang="en-US"/>
          </a:p>
        </p:txBody>
      </p:sp>
      <p:sp>
        <p:nvSpPr>
          <p:cNvPr id="11" name="Title Placeholder 1"/>
          <p:cNvSpPr>
            <a:spLocks noGrp="1"/>
          </p:cNvSpPr>
          <p:nvPr>
            <p:ph type="title" hasCustomPrompt="1"/>
          </p:nvPr>
        </p:nvSpPr>
        <p:spPr>
          <a:xfrm>
            <a:off x="609600" y="560204"/>
            <a:ext cx="9196917" cy="509273"/>
          </a:xfrm>
          <a:prstGeom prst="rect">
            <a:avLst/>
          </a:prstGeom>
        </p:spPr>
        <p:txBody>
          <a:bodyPr vert="horz" lIns="0" tIns="0" rIns="0" bIns="0" rtlCol="0" anchor="t">
            <a:noAutofit/>
          </a:bodyPr>
          <a:lstStyle>
            <a:lvl1pPr>
              <a:defRPr cap="none" baseline="0"/>
            </a:lvl1pPr>
          </a:lstStyle>
          <a:p>
            <a:r>
              <a:rPr lang="en-US"/>
              <a:t>Title</a:t>
            </a:r>
          </a:p>
        </p:txBody>
      </p:sp>
      <p:sp>
        <p:nvSpPr>
          <p:cNvPr id="8" name="Media Placeholder 9"/>
          <p:cNvSpPr>
            <a:spLocks noGrp="1" noChangeAspect="1"/>
          </p:cNvSpPr>
          <p:nvPr>
            <p:ph type="media" sz="quarter" idx="13" hasCustomPrompt="1"/>
          </p:nvPr>
        </p:nvSpPr>
        <p:spPr>
          <a:xfrm>
            <a:off x="609599" y="1636739"/>
            <a:ext cx="8534400" cy="3600000"/>
          </a:xfrm>
        </p:spPr>
        <p:txBody>
          <a:bodyPr/>
          <a:lstStyle>
            <a:lvl1pPr marL="0" indent="0">
              <a:buFontTx/>
              <a:buNone/>
              <a:defRPr sz="2000"/>
            </a:lvl1pPr>
          </a:lstStyle>
          <a:p>
            <a:r>
              <a:rPr lang="en-US"/>
              <a:t>Media file (16:9)</a:t>
            </a:r>
          </a:p>
          <a:p>
            <a:r>
              <a:rPr lang="en-US"/>
              <a:t>wide-screen/HD</a:t>
            </a:r>
          </a:p>
        </p:txBody>
      </p:sp>
      <p:cxnSp>
        <p:nvCxnSpPr>
          <p:cNvPr id="10" name="Straight Connector 9"/>
          <p:cNvCxnSpPr/>
          <p:nvPr userDrawn="1"/>
        </p:nvCxnSpPr>
        <p:spPr>
          <a:xfrm>
            <a:off x="609600" y="6448710"/>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logo_forA4use_RGB.png">
            <a:extLst>
              <a:ext uri="{FF2B5EF4-FFF2-40B4-BE49-F238E27FC236}">
                <a16:creationId xmlns:a16="http://schemas.microsoft.com/office/drawing/2014/main" id="{DC8610E0-91D9-4D30-BADD-181D440B7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937270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6"/>
            <a:ext cx="11360800" cy="76356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4"/>
            <a:ext cx="11360800" cy="4555080"/>
          </a:xfrm>
          <a:prstGeom prst="rect">
            <a:avLst/>
          </a:prstGeom>
        </p:spPr>
        <p:txBody>
          <a:bodyPr spcFirstLastPara="1" wrap="square" lIns="91425" tIns="91425" rIns="91425" bIns="91425" anchor="t" anchorCtr="0">
            <a:noAutofit/>
          </a:bodyPr>
          <a:lstStyle>
            <a:lvl1pPr marL="548640" lvl="0" indent="-411480">
              <a:spcBef>
                <a:spcPts val="0"/>
              </a:spcBef>
              <a:spcAft>
                <a:spcPts val="0"/>
              </a:spcAft>
              <a:buSzPts val="1800"/>
              <a:buChar char="●"/>
              <a:defRPr/>
            </a:lvl1pPr>
            <a:lvl2pPr marL="1097280" lvl="1" indent="-381000">
              <a:spcBef>
                <a:spcPts val="1920"/>
              </a:spcBef>
              <a:spcAft>
                <a:spcPts val="0"/>
              </a:spcAft>
              <a:buSzPts val="1400"/>
              <a:buChar char="○"/>
              <a:defRPr/>
            </a:lvl2pPr>
            <a:lvl3pPr marL="1645920" lvl="2" indent="-381000">
              <a:spcBef>
                <a:spcPts val="1920"/>
              </a:spcBef>
              <a:spcAft>
                <a:spcPts val="0"/>
              </a:spcAft>
              <a:buSzPts val="1400"/>
              <a:buChar char="■"/>
              <a:defRPr/>
            </a:lvl3pPr>
            <a:lvl4pPr marL="2194560" lvl="3" indent="-381000">
              <a:spcBef>
                <a:spcPts val="1920"/>
              </a:spcBef>
              <a:spcAft>
                <a:spcPts val="0"/>
              </a:spcAft>
              <a:buSzPts val="1400"/>
              <a:buChar char="●"/>
              <a:defRPr/>
            </a:lvl4pPr>
            <a:lvl5pPr marL="2743200" lvl="4" indent="-381000">
              <a:spcBef>
                <a:spcPts val="1920"/>
              </a:spcBef>
              <a:spcAft>
                <a:spcPts val="0"/>
              </a:spcAft>
              <a:buSzPts val="1400"/>
              <a:buChar char="○"/>
              <a:defRPr/>
            </a:lvl5pPr>
            <a:lvl6pPr marL="3291840" lvl="5" indent="-381000">
              <a:spcBef>
                <a:spcPts val="1920"/>
              </a:spcBef>
              <a:spcAft>
                <a:spcPts val="0"/>
              </a:spcAft>
              <a:buSzPts val="1400"/>
              <a:buChar char="■"/>
              <a:defRPr/>
            </a:lvl6pPr>
            <a:lvl7pPr marL="3840480" lvl="6" indent="-381000">
              <a:spcBef>
                <a:spcPts val="1920"/>
              </a:spcBef>
              <a:spcAft>
                <a:spcPts val="0"/>
              </a:spcAft>
              <a:buSzPts val="1400"/>
              <a:buChar char="●"/>
              <a:defRPr/>
            </a:lvl7pPr>
            <a:lvl8pPr marL="4389120" lvl="7" indent="-381000">
              <a:spcBef>
                <a:spcPts val="1920"/>
              </a:spcBef>
              <a:spcAft>
                <a:spcPts val="0"/>
              </a:spcAft>
              <a:buSzPts val="1400"/>
              <a:buChar char="○"/>
              <a:defRPr/>
            </a:lvl8pPr>
            <a:lvl9pPr marL="4937760" lvl="8" indent="-381000">
              <a:spcBef>
                <a:spcPts val="1920"/>
              </a:spcBef>
              <a:spcAft>
                <a:spcPts val="1920"/>
              </a:spcAft>
              <a:buSzPts val="1400"/>
              <a:buChar char="■"/>
              <a:defRPr/>
            </a:lvl9pPr>
          </a:lstStyle>
          <a:p>
            <a:endParaRPr/>
          </a:p>
        </p:txBody>
      </p:sp>
      <p:sp>
        <p:nvSpPr>
          <p:cNvPr id="19" name="Google Shape;19;p4"/>
          <p:cNvSpPr txBox="1">
            <a:spLocks noGrp="1"/>
          </p:cNvSpPr>
          <p:nvPr>
            <p:ph type="sldNum" idx="12"/>
          </p:nvPr>
        </p:nvSpPr>
        <p:spPr>
          <a:xfrm>
            <a:off x="11296611" y="6217622"/>
            <a:ext cx="731600" cy="52488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5645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4641275"/>
            <a:ext cx="12192000" cy="14316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v</a:t>
            </a:r>
          </a:p>
        </p:txBody>
      </p:sp>
      <p:sp>
        <p:nvSpPr>
          <p:cNvPr id="2" name="Title 1"/>
          <p:cNvSpPr>
            <a:spLocks noGrp="1"/>
          </p:cNvSpPr>
          <p:nvPr>
            <p:ph type="ctrTitle" hasCustomPrompt="1"/>
          </p:nvPr>
        </p:nvSpPr>
        <p:spPr>
          <a:xfrm>
            <a:off x="615761" y="4733640"/>
            <a:ext cx="10982033" cy="484909"/>
          </a:xfrm>
        </p:spPr>
        <p:txBody>
          <a:bodyPr anchor="b"/>
          <a:lstStyle>
            <a:lvl1pPr algn="l">
              <a:defRPr sz="2400" cap="none" baseline="0"/>
            </a:lvl1pPr>
          </a:lstStyle>
          <a:p>
            <a:r>
              <a:rPr lang="en-US"/>
              <a:t>Thank you</a:t>
            </a:r>
          </a:p>
        </p:txBody>
      </p:sp>
      <p:sp>
        <p:nvSpPr>
          <p:cNvPr id="3" name="Subtitle 2"/>
          <p:cNvSpPr>
            <a:spLocks noGrp="1"/>
          </p:cNvSpPr>
          <p:nvPr>
            <p:ph type="subTitle" idx="1" hasCustomPrompt="1"/>
          </p:nvPr>
        </p:nvSpPr>
        <p:spPr>
          <a:xfrm>
            <a:off x="615757" y="5258565"/>
            <a:ext cx="10982035" cy="356670"/>
          </a:xfrm>
        </p:spPr>
        <p:txBody>
          <a:bodyPr anchor="t"/>
          <a:lstStyle>
            <a:lvl1pPr marL="0" indent="0" algn="l">
              <a:buNone/>
              <a:defRPr sz="1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New Philanthropy Capital – Transforming the charity sector</a:t>
            </a:r>
          </a:p>
        </p:txBody>
      </p:sp>
      <p:cxnSp>
        <p:nvCxnSpPr>
          <p:cNvPr id="8" name="Straight Connector 7"/>
          <p:cNvCxnSpPr/>
          <p:nvPr userDrawn="1"/>
        </p:nvCxnSpPr>
        <p:spPr>
          <a:xfrm>
            <a:off x="609600" y="5615235"/>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hasCustomPrompt="1"/>
          </p:nvPr>
        </p:nvSpPr>
        <p:spPr>
          <a:xfrm>
            <a:off x="615761" y="5680370"/>
            <a:ext cx="10982033" cy="265546"/>
          </a:xfrm>
        </p:spPr>
        <p:txBody>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GB"/>
              <a:t>London July 2020</a:t>
            </a:r>
            <a:endParaRPr lang="en-US"/>
          </a:p>
        </p:txBody>
      </p:sp>
      <p:sp>
        <p:nvSpPr>
          <p:cNvPr id="10" name="Date Placeholder 3"/>
          <p:cNvSpPr>
            <a:spLocks noGrp="1"/>
          </p:cNvSpPr>
          <p:nvPr>
            <p:ph type="dt" sz="half" idx="2"/>
          </p:nvPr>
        </p:nvSpPr>
        <p:spPr>
          <a:xfrm>
            <a:off x="9282547" y="6447877"/>
            <a:ext cx="1600359" cy="227418"/>
          </a:xfrm>
          <a:prstGeom prst="rect">
            <a:avLst/>
          </a:prstGeom>
        </p:spPr>
        <p:txBody>
          <a:bodyPr vert="horz" lIns="0" tIns="0" rIns="0" bIns="0" rtlCol="0" anchor="b"/>
          <a:lstStyle>
            <a:lvl1pPr algn="r">
              <a:defRPr sz="1050" b="0" i="0">
                <a:solidFill>
                  <a:schemeClr val="tx1">
                    <a:alpha val="0"/>
                  </a:schemeClr>
                </a:solidFill>
                <a:latin typeface="Arial"/>
                <a:cs typeface="Arial"/>
              </a:defRPr>
            </a:lvl1pPr>
          </a:lstStyle>
          <a:p>
            <a:endParaRPr lang="en-US"/>
          </a:p>
        </p:txBody>
      </p:sp>
      <p:sp>
        <p:nvSpPr>
          <p:cNvPr id="11" name="Footer Placeholder 4"/>
          <p:cNvSpPr>
            <a:spLocks noGrp="1"/>
          </p:cNvSpPr>
          <p:nvPr>
            <p:ph type="ftr" sz="quarter" idx="3"/>
          </p:nvPr>
        </p:nvSpPr>
        <p:spPr>
          <a:xfrm>
            <a:off x="624993" y="6447877"/>
            <a:ext cx="8488219" cy="227418"/>
          </a:xfrm>
          <a:prstGeom prst="rect">
            <a:avLst/>
          </a:prstGeom>
        </p:spPr>
        <p:txBody>
          <a:bodyPr vert="horz" lIns="0" tIns="45720" rIns="91440" bIns="0" rtlCol="0" anchor="b"/>
          <a:lstStyle>
            <a:lvl1pPr algn="l">
              <a:defRPr sz="1050">
                <a:solidFill>
                  <a:schemeClr val="tx1">
                    <a:alpha val="0"/>
                  </a:schemeClr>
                </a:solidFill>
                <a:latin typeface="Arial"/>
                <a:cs typeface="Arial"/>
              </a:defRPr>
            </a:lvl1pPr>
          </a:lstStyle>
          <a:p>
            <a:r>
              <a:rPr lang="en-US"/>
              <a:t>NPC - title of the document (can be changed under view/header and footer. Add date here if needed.</a:t>
            </a:r>
          </a:p>
        </p:txBody>
      </p:sp>
      <p:sp>
        <p:nvSpPr>
          <p:cNvPr id="13" name="Slide Number Placeholder 5"/>
          <p:cNvSpPr>
            <a:spLocks noGrp="1"/>
          </p:cNvSpPr>
          <p:nvPr>
            <p:ph type="sldNum" sz="quarter" idx="4"/>
          </p:nvPr>
        </p:nvSpPr>
        <p:spPr>
          <a:xfrm>
            <a:off x="10991272" y="6447877"/>
            <a:ext cx="606520" cy="227418"/>
          </a:xfrm>
          <a:prstGeom prst="rect">
            <a:avLst/>
          </a:prstGeom>
        </p:spPr>
        <p:txBody>
          <a:bodyPr vert="horz" lIns="0" tIns="0" rIns="0" bIns="0" rtlCol="0" anchor="b"/>
          <a:lstStyle>
            <a:lvl1pPr algn="r">
              <a:defRPr sz="1050">
                <a:solidFill>
                  <a:schemeClr val="tx1">
                    <a:alpha val="0"/>
                  </a:schemeClr>
                </a:solidFill>
                <a:latin typeface="Arial"/>
                <a:cs typeface="Arial"/>
              </a:defRPr>
            </a:lvl1pPr>
          </a:lstStyle>
          <a:p>
            <a:fld id="{98CAC427-3659-A240-9321-3887C881B441}" type="slidenum">
              <a:rPr lang="en-US" smtClean="0"/>
              <a:pPr/>
              <a:t>‹#›</a:t>
            </a:fld>
            <a:endParaRPr lang="en-US"/>
          </a:p>
        </p:txBody>
      </p:sp>
      <p:pic>
        <p:nvPicPr>
          <p:cNvPr id="14" name="Picture 13" descr="logo_forA4use_RGB.png">
            <a:extLst>
              <a:ext uri="{FF2B5EF4-FFF2-40B4-BE49-F238E27FC236}">
                <a16:creationId xmlns:a16="http://schemas.microsoft.com/office/drawing/2014/main" id="{A7138E98-5660-48CA-9319-9EDDC44735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425347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Chapter Slide with Propert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759" y="1604823"/>
            <a:ext cx="5342660" cy="1173595"/>
          </a:xfrm>
        </p:spPr>
        <p:txBody>
          <a:bodyPr bIns="108000"/>
          <a:lstStyle>
            <a:lvl1pPr algn="l">
              <a:defRPr sz="2400" cap="none" baseline="0"/>
            </a:lvl1pPr>
          </a:lstStyle>
          <a:p>
            <a:r>
              <a:rPr lang="en-US"/>
              <a:t>1. Divider slide title can wrap over three lines if needed</a:t>
            </a:r>
          </a:p>
        </p:txBody>
      </p:sp>
      <p:sp>
        <p:nvSpPr>
          <p:cNvPr id="3" name="Subtitle 2"/>
          <p:cNvSpPr>
            <a:spLocks noGrp="1"/>
          </p:cNvSpPr>
          <p:nvPr>
            <p:ph type="subTitle" idx="1" hasCustomPrompt="1"/>
          </p:nvPr>
        </p:nvSpPr>
        <p:spPr>
          <a:xfrm>
            <a:off x="615759" y="2805117"/>
            <a:ext cx="5342660" cy="1277937"/>
          </a:xfrm>
        </p:spPr>
        <p:txBody>
          <a:bodyPr/>
          <a:lstStyle>
            <a:lvl1pPr marL="0" indent="0" algn="l">
              <a:buNone/>
              <a:defRPr sz="180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And this is the </a:t>
            </a:r>
            <a:r>
              <a:rPr lang="en-US" err="1"/>
              <a:t>SubTitle</a:t>
            </a:r>
            <a:r>
              <a:rPr lang="en-US"/>
              <a:t> if needed, and can wrap over two lines</a:t>
            </a:r>
          </a:p>
        </p:txBody>
      </p:sp>
    </p:spTree>
    <p:extLst>
      <p:ext uri="{BB962C8B-B14F-4D97-AF65-F5344CB8AC3E}">
        <p14:creationId xmlns:p14="http://schemas.microsoft.com/office/powerpoint/2010/main" val="397529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Chapter Slide with Property">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9282547" y="6447877"/>
            <a:ext cx="1600359" cy="227418"/>
          </a:xfrm>
          <a:prstGeom prst="rect">
            <a:avLst/>
          </a:prstGeom>
        </p:spPr>
        <p:txBody>
          <a:bodyPr vert="horz" lIns="0" tIns="0" rIns="0" bIns="0" rtlCol="0" anchor="b"/>
          <a:lstStyle>
            <a:lvl1pPr algn="r">
              <a:defRPr sz="1050" b="0" i="0">
                <a:solidFill>
                  <a:schemeClr val="tx1">
                    <a:alpha val="0"/>
                  </a:schemeClr>
                </a:solidFill>
                <a:latin typeface="Arial"/>
                <a:cs typeface="Arial"/>
              </a:defRPr>
            </a:lvl1pPr>
          </a:lstStyle>
          <a:p>
            <a:endParaRPr lang="en-US"/>
          </a:p>
        </p:txBody>
      </p:sp>
      <p:sp>
        <p:nvSpPr>
          <p:cNvPr id="5" name="Footer Placeholder 4"/>
          <p:cNvSpPr>
            <a:spLocks noGrp="1"/>
          </p:cNvSpPr>
          <p:nvPr>
            <p:ph type="ftr" sz="quarter" idx="3"/>
          </p:nvPr>
        </p:nvSpPr>
        <p:spPr>
          <a:xfrm>
            <a:off x="624993" y="6447877"/>
            <a:ext cx="8488219" cy="227418"/>
          </a:xfrm>
          <a:prstGeom prst="rect">
            <a:avLst/>
          </a:prstGeom>
        </p:spPr>
        <p:txBody>
          <a:bodyPr vert="horz" lIns="0" tIns="45720" rIns="91440" bIns="0" rtlCol="0" anchor="b"/>
          <a:lstStyle>
            <a:lvl1pPr algn="l">
              <a:defRPr sz="1050">
                <a:solidFill>
                  <a:schemeClr val="tx1">
                    <a:alpha val="0"/>
                  </a:schemeClr>
                </a:solidFill>
                <a:latin typeface="Arial"/>
                <a:cs typeface="Arial"/>
              </a:defRPr>
            </a:lvl1pPr>
          </a:lstStyle>
          <a:p>
            <a:r>
              <a:rPr lang="en-US"/>
              <a:t>NPC - title of the document (can be changed under view/header and footer. Add date here if needed.</a:t>
            </a:r>
          </a:p>
        </p:txBody>
      </p:sp>
      <p:sp>
        <p:nvSpPr>
          <p:cNvPr id="6" name="Slide Number Placeholder 5"/>
          <p:cNvSpPr>
            <a:spLocks noGrp="1"/>
          </p:cNvSpPr>
          <p:nvPr>
            <p:ph type="sldNum" sz="quarter" idx="4"/>
          </p:nvPr>
        </p:nvSpPr>
        <p:spPr>
          <a:xfrm>
            <a:off x="10991272" y="6447877"/>
            <a:ext cx="606520" cy="227418"/>
          </a:xfrm>
          <a:prstGeom prst="rect">
            <a:avLst/>
          </a:prstGeom>
        </p:spPr>
        <p:txBody>
          <a:bodyPr vert="horz" lIns="0" tIns="0" rIns="0" bIns="0" rtlCol="0" anchor="b"/>
          <a:lstStyle>
            <a:lvl1pPr algn="r">
              <a:defRPr sz="1050">
                <a:solidFill>
                  <a:schemeClr val="tx1">
                    <a:alpha val="0"/>
                  </a:schemeClr>
                </a:solidFill>
                <a:latin typeface="Arial"/>
                <a:cs typeface="Arial"/>
              </a:defRPr>
            </a:lvl1pPr>
          </a:lstStyle>
          <a:p>
            <a:fld id="{98CAC427-3659-A240-9321-3887C881B441}" type="slidenum">
              <a:rPr lang="en-US" smtClean="0"/>
              <a:pPr/>
              <a:t>‹#›</a:t>
            </a:fld>
            <a:endParaRPr lang="en-US"/>
          </a:p>
        </p:txBody>
      </p:sp>
      <p:sp>
        <p:nvSpPr>
          <p:cNvPr id="9" name="Text Placeholder 8"/>
          <p:cNvSpPr>
            <a:spLocks noGrp="1"/>
          </p:cNvSpPr>
          <p:nvPr>
            <p:ph type="body" sz="quarter" idx="10" hasCustomPrompt="1"/>
          </p:nvPr>
        </p:nvSpPr>
        <p:spPr>
          <a:xfrm>
            <a:off x="624995" y="574435"/>
            <a:ext cx="8929884" cy="388101"/>
          </a:xfrm>
        </p:spPr>
        <p:txBody>
          <a:bodyPr/>
          <a:lstStyle>
            <a:lvl1pPr marL="0" indent="0">
              <a:buFontTx/>
              <a:buNone/>
              <a:defRPr sz="2400" b="1" cap="none" baseline="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a:t>Title</a:t>
            </a:r>
            <a:endParaRPr lang="en-US"/>
          </a:p>
        </p:txBody>
      </p:sp>
    </p:spTree>
    <p:extLst>
      <p:ext uri="{BB962C8B-B14F-4D97-AF65-F5344CB8AC3E}">
        <p14:creationId xmlns:p14="http://schemas.microsoft.com/office/powerpoint/2010/main" val="403661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9282547" y="6447877"/>
            <a:ext cx="1600359" cy="227418"/>
          </a:xfrm>
          <a:prstGeom prst="rect">
            <a:avLst/>
          </a:prstGeom>
        </p:spPr>
        <p:txBody>
          <a:bodyPr vert="horz" lIns="0" tIns="0" rIns="0" bIns="0" rtlCol="0" anchor="b"/>
          <a:lstStyle>
            <a:lvl1pPr algn="r">
              <a:defRPr sz="1050" b="0" i="0">
                <a:solidFill>
                  <a:schemeClr val="tx1">
                    <a:alpha val="0"/>
                  </a:schemeClr>
                </a:solidFill>
                <a:latin typeface="Arial"/>
                <a:cs typeface="Arial"/>
              </a:defRPr>
            </a:lvl1pPr>
          </a:lstStyle>
          <a:p>
            <a:endParaRPr lang="en-US"/>
          </a:p>
        </p:txBody>
      </p:sp>
      <p:sp>
        <p:nvSpPr>
          <p:cNvPr id="5" name="Footer Placeholder 4"/>
          <p:cNvSpPr>
            <a:spLocks noGrp="1"/>
          </p:cNvSpPr>
          <p:nvPr>
            <p:ph type="ftr" sz="quarter" idx="3"/>
          </p:nvPr>
        </p:nvSpPr>
        <p:spPr>
          <a:xfrm>
            <a:off x="624993" y="6447877"/>
            <a:ext cx="8488219" cy="227418"/>
          </a:xfrm>
          <a:prstGeom prst="rect">
            <a:avLst/>
          </a:prstGeom>
        </p:spPr>
        <p:txBody>
          <a:bodyPr vert="horz" lIns="0" tIns="45720" rIns="91440" bIns="0" rtlCol="0" anchor="b"/>
          <a:lstStyle>
            <a:lvl1pPr algn="l">
              <a:defRPr sz="1050">
                <a:solidFill>
                  <a:schemeClr val="tx1">
                    <a:alpha val="0"/>
                  </a:schemeClr>
                </a:solidFill>
                <a:latin typeface="Arial"/>
                <a:cs typeface="Arial"/>
              </a:defRPr>
            </a:lvl1pPr>
          </a:lstStyle>
          <a:p>
            <a:r>
              <a:rPr lang="en-US"/>
              <a:t>NPC - title of the document (can be changed under view/header and footer. Add date here if needed.</a:t>
            </a:r>
          </a:p>
        </p:txBody>
      </p:sp>
      <p:sp>
        <p:nvSpPr>
          <p:cNvPr id="6" name="Slide Number Placeholder 5"/>
          <p:cNvSpPr>
            <a:spLocks noGrp="1"/>
          </p:cNvSpPr>
          <p:nvPr>
            <p:ph type="sldNum" sz="quarter" idx="4"/>
          </p:nvPr>
        </p:nvSpPr>
        <p:spPr>
          <a:xfrm>
            <a:off x="10991272" y="6447877"/>
            <a:ext cx="606520" cy="227418"/>
          </a:xfrm>
          <a:prstGeom prst="rect">
            <a:avLst/>
          </a:prstGeom>
        </p:spPr>
        <p:txBody>
          <a:bodyPr vert="horz" lIns="0" tIns="0" rIns="0" bIns="0" rtlCol="0" anchor="b"/>
          <a:lstStyle>
            <a:lvl1pPr algn="r">
              <a:defRPr sz="1050">
                <a:solidFill>
                  <a:schemeClr val="tx1">
                    <a:alpha val="0"/>
                  </a:schemeClr>
                </a:solidFill>
                <a:latin typeface="Arial"/>
                <a:cs typeface="Arial"/>
              </a:defRPr>
            </a:lvl1pPr>
          </a:lstStyle>
          <a:p>
            <a:fld id="{98CAC427-3659-A240-9321-3887C881B441}" type="slidenum">
              <a:rPr lang="en-US" smtClean="0"/>
              <a:pPr/>
              <a:t>‹#›</a:t>
            </a:fld>
            <a:endParaRPr lang="en-US"/>
          </a:p>
        </p:txBody>
      </p:sp>
      <p:sp>
        <p:nvSpPr>
          <p:cNvPr id="9" name="Text Placeholder 8"/>
          <p:cNvSpPr>
            <a:spLocks noGrp="1"/>
          </p:cNvSpPr>
          <p:nvPr>
            <p:ph type="body" sz="quarter" idx="10" hasCustomPrompt="1"/>
          </p:nvPr>
        </p:nvSpPr>
        <p:spPr>
          <a:xfrm>
            <a:off x="624995" y="574435"/>
            <a:ext cx="8929884" cy="388101"/>
          </a:xfrm>
        </p:spPr>
        <p:txBody>
          <a:bodyPr/>
          <a:lstStyle>
            <a:lvl1pPr marL="0" indent="0">
              <a:buFontTx/>
              <a:buNone/>
              <a:defRPr sz="2400" b="1"/>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a:t>Agenda</a:t>
            </a:r>
            <a:endParaRPr lang="en-US"/>
          </a:p>
        </p:txBody>
      </p:sp>
      <p:sp>
        <p:nvSpPr>
          <p:cNvPr id="11" name="Table Placeholder 2"/>
          <p:cNvSpPr>
            <a:spLocks noGrp="1"/>
          </p:cNvSpPr>
          <p:nvPr>
            <p:ph type="tbl" sz="quarter" idx="11" hasCustomPrompt="1"/>
          </p:nvPr>
        </p:nvSpPr>
        <p:spPr>
          <a:xfrm>
            <a:off x="723902" y="1639888"/>
            <a:ext cx="5033433" cy="3784600"/>
          </a:xfrm>
        </p:spPr>
        <p:txBody>
          <a:bodyPr/>
          <a:lstStyle>
            <a:lvl1pPr marL="0" indent="0">
              <a:buNone/>
              <a:defRPr baseline="0"/>
            </a:lvl1pPr>
          </a:lstStyle>
          <a:p>
            <a:r>
              <a:rPr lang="en-AU"/>
              <a:t>Copy TOC or Agenda here</a:t>
            </a:r>
          </a:p>
        </p:txBody>
      </p:sp>
      <p:sp>
        <p:nvSpPr>
          <p:cNvPr id="12" name="Table Placeholder 2"/>
          <p:cNvSpPr>
            <a:spLocks noGrp="1"/>
          </p:cNvSpPr>
          <p:nvPr>
            <p:ph type="tbl" sz="quarter" idx="12" hasCustomPrompt="1"/>
          </p:nvPr>
        </p:nvSpPr>
        <p:spPr>
          <a:xfrm>
            <a:off x="6430769" y="1639888"/>
            <a:ext cx="5033433" cy="3784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r>
              <a:rPr lang="en-AU"/>
              <a:t>Copy TOC or Agenda here</a:t>
            </a:r>
          </a:p>
          <a:p>
            <a:endParaRPr lang="en-AU"/>
          </a:p>
        </p:txBody>
      </p:sp>
    </p:spTree>
    <p:extLst>
      <p:ext uri="{BB962C8B-B14F-4D97-AF65-F5344CB8AC3E}">
        <p14:creationId xmlns:p14="http://schemas.microsoft.com/office/powerpoint/2010/main" val="278444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9282547" y="6447877"/>
            <a:ext cx="1600359" cy="227418"/>
          </a:xfrm>
          <a:prstGeom prst="rect">
            <a:avLst/>
          </a:prstGeom>
        </p:spPr>
        <p:txBody>
          <a:bodyPr vert="horz" lIns="0" tIns="0" rIns="0" bIns="0" rtlCol="0" anchor="b"/>
          <a:lstStyle>
            <a:lvl1pPr algn="r">
              <a:defRPr sz="1050" b="0" i="0">
                <a:solidFill>
                  <a:schemeClr val="tx1"/>
                </a:solidFill>
                <a:latin typeface="Arial"/>
                <a:cs typeface="Arial"/>
              </a:defRPr>
            </a:lvl1pPr>
          </a:lstStyle>
          <a:p>
            <a:endParaRPr lang="en-US"/>
          </a:p>
        </p:txBody>
      </p:sp>
      <p:sp>
        <p:nvSpPr>
          <p:cNvPr id="7" name="Slide Number Placeholder 5"/>
          <p:cNvSpPr>
            <a:spLocks noGrp="1"/>
          </p:cNvSpPr>
          <p:nvPr>
            <p:ph type="sldNum" sz="quarter" idx="4"/>
          </p:nvPr>
        </p:nvSpPr>
        <p:spPr>
          <a:xfrm>
            <a:off x="10991272" y="6447877"/>
            <a:ext cx="606520" cy="227418"/>
          </a:xfrm>
          <a:prstGeom prst="rect">
            <a:avLst/>
          </a:prstGeom>
        </p:spPr>
        <p:txBody>
          <a:bodyPr vert="horz" lIns="0" tIns="0" rIns="0" bIns="0" rtlCol="0" anchor="b"/>
          <a:lstStyle>
            <a:lvl1pPr algn="r">
              <a:defRPr sz="1050">
                <a:solidFill>
                  <a:schemeClr val="tx1"/>
                </a:solidFill>
                <a:latin typeface="Arial"/>
                <a:cs typeface="Arial"/>
              </a:defRPr>
            </a:lvl1pPr>
          </a:lstStyle>
          <a:p>
            <a:fld id="{98CAC427-3659-A240-9321-3887C881B441}" type="slidenum">
              <a:rPr lang="en-US" smtClean="0"/>
              <a:pPr/>
              <a:t>‹#›</a:t>
            </a:fld>
            <a:endParaRPr lang="en-US"/>
          </a:p>
        </p:txBody>
      </p:sp>
      <p:cxnSp>
        <p:nvCxnSpPr>
          <p:cNvPr id="9" name="Straight Connector 8"/>
          <p:cNvCxnSpPr/>
          <p:nvPr userDrawn="1"/>
        </p:nvCxnSpPr>
        <p:spPr>
          <a:xfrm>
            <a:off x="609600" y="6448710"/>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8"/>
          <p:cNvSpPr>
            <a:spLocks noGrp="1"/>
          </p:cNvSpPr>
          <p:nvPr>
            <p:ph type="body" sz="quarter" idx="10" hasCustomPrompt="1"/>
          </p:nvPr>
        </p:nvSpPr>
        <p:spPr>
          <a:xfrm>
            <a:off x="624995" y="574435"/>
            <a:ext cx="8929884" cy="388101"/>
          </a:xfrm>
        </p:spPr>
        <p:txBody>
          <a:bodyPr/>
          <a:lstStyle>
            <a:lvl1pPr marL="0" indent="0">
              <a:buFontTx/>
              <a:buNone/>
              <a:defRPr sz="2400" b="1"/>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a:t>Contents</a:t>
            </a:r>
            <a:endParaRPr lang="en-US"/>
          </a:p>
        </p:txBody>
      </p:sp>
      <p:sp>
        <p:nvSpPr>
          <p:cNvPr id="11" name="Table Placeholder 2"/>
          <p:cNvSpPr>
            <a:spLocks noGrp="1"/>
          </p:cNvSpPr>
          <p:nvPr>
            <p:ph type="tbl" sz="quarter" idx="11" hasCustomPrompt="1"/>
          </p:nvPr>
        </p:nvSpPr>
        <p:spPr>
          <a:xfrm>
            <a:off x="723902" y="1639888"/>
            <a:ext cx="5033433" cy="3784600"/>
          </a:xfrm>
        </p:spPr>
        <p:txBody>
          <a:bodyPr/>
          <a:lstStyle>
            <a:lvl1pPr marL="0" indent="0">
              <a:buNone/>
              <a:defRPr baseline="0"/>
            </a:lvl1pPr>
          </a:lstStyle>
          <a:p>
            <a:r>
              <a:rPr lang="en-AU"/>
              <a:t>Copy TOC or Agenda here</a:t>
            </a:r>
          </a:p>
        </p:txBody>
      </p:sp>
      <p:sp>
        <p:nvSpPr>
          <p:cNvPr id="12" name="Table Placeholder 2"/>
          <p:cNvSpPr>
            <a:spLocks noGrp="1"/>
          </p:cNvSpPr>
          <p:nvPr>
            <p:ph type="tbl" sz="quarter" idx="12" hasCustomPrompt="1"/>
          </p:nvPr>
        </p:nvSpPr>
        <p:spPr>
          <a:xfrm>
            <a:off x="6430769" y="1639888"/>
            <a:ext cx="5033433" cy="3784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r>
              <a:rPr lang="en-AU"/>
              <a:t>Copy TOC or Agenda here</a:t>
            </a:r>
          </a:p>
          <a:p>
            <a:endParaRPr lang="en-AU"/>
          </a:p>
        </p:txBody>
      </p:sp>
      <p:pic>
        <p:nvPicPr>
          <p:cNvPr id="13" name="Picture 12" descr="logo_forA4use_RGB.png">
            <a:extLst>
              <a:ext uri="{FF2B5EF4-FFF2-40B4-BE49-F238E27FC236}">
                <a16:creationId xmlns:a16="http://schemas.microsoft.com/office/drawing/2014/main" id="{E5747766-998C-4669-B234-44E23C20B8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261397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vider/Chapter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759" y="1604823"/>
            <a:ext cx="5342660" cy="1173595"/>
          </a:xfrm>
        </p:spPr>
        <p:txBody>
          <a:bodyPr bIns="108000"/>
          <a:lstStyle>
            <a:lvl1pPr algn="l">
              <a:defRPr sz="2400" cap="none" baseline="0"/>
            </a:lvl1pPr>
          </a:lstStyle>
          <a:p>
            <a:r>
              <a:rPr lang="en-US"/>
              <a:t>1. Divider slide title can wrap over three lines if needed</a:t>
            </a:r>
          </a:p>
        </p:txBody>
      </p:sp>
      <p:sp>
        <p:nvSpPr>
          <p:cNvPr id="3" name="Subtitle 2"/>
          <p:cNvSpPr>
            <a:spLocks noGrp="1"/>
          </p:cNvSpPr>
          <p:nvPr>
            <p:ph type="subTitle" idx="1" hasCustomPrompt="1"/>
          </p:nvPr>
        </p:nvSpPr>
        <p:spPr>
          <a:xfrm>
            <a:off x="615759" y="2793572"/>
            <a:ext cx="5342660" cy="1277937"/>
          </a:xfrm>
        </p:spPr>
        <p:txBody>
          <a:bodyPr/>
          <a:lstStyle>
            <a:lvl1pPr marL="0" indent="0" algn="l">
              <a:buNone/>
              <a:defRPr sz="1800" baseline="0">
                <a:ln>
                  <a:noFill/>
                </a:ln>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And this is the </a:t>
            </a:r>
            <a:r>
              <a:rPr lang="en-US" err="1"/>
              <a:t>SubTitle</a:t>
            </a:r>
            <a:r>
              <a:rPr lang="en-US"/>
              <a:t> if needed, and can wrap over two lines</a:t>
            </a:r>
          </a:p>
        </p:txBody>
      </p:sp>
      <p:sp>
        <p:nvSpPr>
          <p:cNvPr id="5" name="Date Placeholder 3"/>
          <p:cNvSpPr>
            <a:spLocks noGrp="1"/>
          </p:cNvSpPr>
          <p:nvPr>
            <p:ph type="dt" sz="half" idx="2"/>
          </p:nvPr>
        </p:nvSpPr>
        <p:spPr>
          <a:xfrm>
            <a:off x="9282547" y="6447877"/>
            <a:ext cx="1600359" cy="227418"/>
          </a:xfrm>
          <a:prstGeom prst="rect">
            <a:avLst/>
          </a:prstGeom>
        </p:spPr>
        <p:txBody>
          <a:bodyPr vert="horz" lIns="0" tIns="0" rIns="0" bIns="0" rtlCol="0" anchor="b"/>
          <a:lstStyle>
            <a:lvl1pPr algn="r">
              <a:defRPr sz="1050" b="0" i="0">
                <a:solidFill>
                  <a:schemeClr val="tx1">
                    <a:alpha val="0"/>
                  </a:schemeClr>
                </a:solidFill>
                <a:latin typeface="Arial"/>
                <a:cs typeface="Arial"/>
              </a:defRPr>
            </a:lvl1pPr>
          </a:lstStyle>
          <a:p>
            <a:endParaRPr lang="en-US"/>
          </a:p>
        </p:txBody>
      </p:sp>
      <p:sp>
        <p:nvSpPr>
          <p:cNvPr id="6" name="Footer Placeholder 4"/>
          <p:cNvSpPr>
            <a:spLocks noGrp="1"/>
          </p:cNvSpPr>
          <p:nvPr>
            <p:ph type="ftr" sz="quarter" idx="3"/>
          </p:nvPr>
        </p:nvSpPr>
        <p:spPr>
          <a:xfrm>
            <a:off x="624993" y="6447877"/>
            <a:ext cx="8488219" cy="227418"/>
          </a:xfrm>
          <a:prstGeom prst="rect">
            <a:avLst/>
          </a:prstGeom>
        </p:spPr>
        <p:txBody>
          <a:bodyPr vert="horz" lIns="0" tIns="45720" rIns="91440" bIns="0" rtlCol="0" anchor="b"/>
          <a:lstStyle>
            <a:lvl1pPr algn="l">
              <a:defRPr sz="1050">
                <a:solidFill>
                  <a:schemeClr val="tx1">
                    <a:alpha val="0"/>
                  </a:schemeClr>
                </a:solidFill>
                <a:latin typeface="Arial"/>
                <a:cs typeface="Arial"/>
              </a:defRPr>
            </a:lvl1pPr>
          </a:lstStyle>
          <a:p>
            <a:r>
              <a:rPr lang="en-US"/>
              <a:t>NPC - title of the document (can be changed under view/header and footer. Add date here if needed.</a:t>
            </a:r>
          </a:p>
        </p:txBody>
      </p:sp>
      <p:sp>
        <p:nvSpPr>
          <p:cNvPr id="8" name="Slide Number Placeholder 5"/>
          <p:cNvSpPr>
            <a:spLocks noGrp="1"/>
          </p:cNvSpPr>
          <p:nvPr>
            <p:ph type="sldNum" sz="quarter" idx="4"/>
          </p:nvPr>
        </p:nvSpPr>
        <p:spPr>
          <a:xfrm>
            <a:off x="10991272" y="6447877"/>
            <a:ext cx="606520" cy="227418"/>
          </a:xfrm>
          <a:prstGeom prst="rect">
            <a:avLst/>
          </a:prstGeom>
        </p:spPr>
        <p:txBody>
          <a:bodyPr vert="horz" lIns="0" tIns="0" rIns="0" bIns="0" rtlCol="0" anchor="b"/>
          <a:lstStyle>
            <a:lvl1pPr algn="r">
              <a:defRPr sz="1050">
                <a:solidFill>
                  <a:schemeClr val="tx1">
                    <a:alpha val="0"/>
                  </a:schemeClr>
                </a:solidFill>
                <a:latin typeface="Arial"/>
                <a:cs typeface="Arial"/>
              </a:defRPr>
            </a:lvl1pPr>
          </a:lstStyle>
          <a:p>
            <a:fld id="{98CAC427-3659-A240-9321-3887C881B441}" type="slidenum">
              <a:rPr lang="en-US" smtClean="0"/>
              <a:pPr/>
              <a:t>‹#›</a:t>
            </a:fld>
            <a:endParaRPr lang="en-US"/>
          </a:p>
        </p:txBody>
      </p:sp>
    </p:spTree>
    <p:extLst>
      <p:ext uri="{BB962C8B-B14F-4D97-AF65-F5344CB8AC3E}">
        <p14:creationId xmlns:p14="http://schemas.microsoft.com/office/powerpoint/2010/main" val="423993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lar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98CAC427-3659-A240-9321-3887C881B441}" type="slidenum">
              <a:rPr lang="en-US" smtClean="0"/>
              <a:pPr/>
              <a:t>‹#›</a:t>
            </a:fld>
            <a:endParaRPr lang="en-US"/>
          </a:p>
        </p:txBody>
      </p:sp>
      <p:sp>
        <p:nvSpPr>
          <p:cNvPr id="6" name="Picture Placeholder 2"/>
          <p:cNvSpPr>
            <a:spLocks noGrp="1"/>
          </p:cNvSpPr>
          <p:nvPr>
            <p:ph type="pic" idx="1"/>
          </p:nvPr>
        </p:nvSpPr>
        <p:spPr>
          <a:xfrm>
            <a:off x="624995" y="357912"/>
            <a:ext cx="10967991" cy="59459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7" name="Straight Connector 6"/>
          <p:cNvCxnSpPr/>
          <p:nvPr userDrawn="1"/>
        </p:nvCxnSpPr>
        <p:spPr>
          <a:xfrm>
            <a:off x="609600" y="6448710"/>
            <a:ext cx="10972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129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60206"/>
            <a:ext cx="9196917" cy="848343"/>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599017" y="1628777"/>
            <a:ext cx="10972800" cy="44607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9"/>
          <p:cNvGrpSpPr/>
          <p:nvPr userDrawn="1"/>
        </p:nvGrpSpPr>
        <p:grpSpPr>
          <a:xfrm>
            <a:off x="-2174240" y="5340953"/>
            <a:ext cx="2072640" cy="138499"/>
            <a:chOff x="-1630680" y="4491328"/>
            <a:chExt cx="1554480" cy="138499"/>
          </a:xfrm>
        </p:grpSpPr>
        <p:cxnSp>
          <p:nvCxnSpPr>
            <p:cNvPr id="20" name="Straight Connector 19"/>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630680" y="4491328"/>
              <a:ext cx="1072330" cy="138499"/>
            </a:xfrm>
            <a:prstGeom prst="rect">
              <a:avLst/>
            </a:prstGeom>
            <a:solidFill>
              <a:schemeClr val="bg1"/>
            </a:solidFill>
          </p:spPr>
          <p:txBody>
            <a:bodyPr wrap="square" lIns="0" tIns="0" rIns="0" bIns="0" rtlCol="0" anchor="ctr">
              <a:noAutofit/>
            </a:bodyPr>
            <a:lstStyle/>
            <a:p>
              <a:pPr algn="ctr"/>
              <a:r>
                <a:rPr lang="en-AU" sz="900" b="0">
                  <a:solidFill>
                    <a:schemeClr val="tx1">
                      <a:lumMod val="85000"/>
                      <a:lumOff val="15000"/>
                    </a:schemeClr>
                  </a:solidFill>
                  <a:latin typeface="+mn-lt"/>
                </a:rPr>
                <a:t>X</a:t>
              </a:r>
              <a:r>
                <a:rPr lang="en-AU" sz="900" b="0" baseline="0">
                  <a:solidFill>
                    <a:schemeClr val="tx1">
                      <a:lumMod val="85000"/>
                      <a:lumOff val="15000"/>
                    </a:schemeClr>
                  </a:solidFill>
                  <a:latin typeface="+mn-lt"/>
                </a:rPr>
                <a:t> AXIS</a:t>
              </a:r>
              <a:endParaRPr lang="en-AU" sz="900" b="0">
                <a:solidFill>
                  <a:schemeClr val="tx1">
                    <a:lumMod val="85000"/>
                    <a:lumOff val="15000"/>
                  </a:schemeClr>
                </a:solidFill>
                <a:latin typeface="+mn-lt"/>
              </a:endParaRPr>
            </a:p>
          </p:txBody>
        </p:sp>
      </p:grpSp>
      <p:grpSp>
        <p:nvGrpSpPr>
          <p:cNvPr id="31" name="Group 30"/>
          <p:cNvGrpSpPr/>
          <p:nvPr userDrawn="1"/>
        </p:nvGrpSpPr>
        <p:grpSpPr>
          <a:xfrm>
            <a:off x="-2174240" y="6020241"/>
            <a:ext cx="2072640" cy="138499"/>
            <a:chOff x="-1630680" y="4998102"/>
            <a:chExt cx="1554480" cy="138499"/>
          </a:xfrm>
        </p:grpSpPr>
        <p:cxnSp>
          <p:nvCxnSpPr>
            <p:cNvPr id="22" name="Straight Connector 21"/>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630680" y="4998102"/>
              <a:ext cx="1072330" cy="138499"/>
            </a:xfrm>
            <a:prstGeom prst="rect">
              <a:avLst/>
            </a:prstGeom>
            <a:solidFill>
              <a:schemeClr val="bg1"/>
            </a:solidFill>
          </p:spPr>
          <p:txBody>
            <a:bodyPr wrap="square" lIns="0" tIns="0" rIns="0" bIns="0" rtlCol="0" anchor="ctr">
              <a:noAutofit/>
            </a:bodyPr>
            <a:lstStyle/>
            <a:p>
              <a:pPr algn="ctr"/>
              <a:r>
                <a:rPr lang="en-AU" sz="900" b="0">
                  <a:solidFill>
                    <a:schemeClr val="tx1">
                      <a:lumMod val="85000"/>
                      <a:lumOff val="15000"/>
                    </a:schemeClr>
                  </a:solidFill>
                  <a:latin typeface="+mn-lt"/>
                </a:rPr>
                <a:t>LOWER LIMIT</a:t>
              </a:r>
            </a:p>
          </p:txBody>
        </p:sp>
      </p:grpSp>
      <p:grpSp>
        <p:nvGrpSpPr>
          <p:cNvPr id="28" name="Group 27"/>
          <p:cNvGrpSpPr/>
          <p:nvPr userDrawn="1"/>
        </p:nvGrpSpPr>
        <p:grpSpPr>
          <a:xfrm>
            <a:off x="-2174240" y="1559528"/>
            <a:ext cx="2072640" cy="138499"/>
            <a:chOff x="-1630680" y="1215723"/>
            <a:chExt cx="1554480" cy="138499"/>
          </a:xfrm>
        </p:grpSpPr>
        <p:cxnSp>
          <p:nvCxnSpPr>
            <p:cNvPr id="24" name="Straight Connector 23"/>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1630680" y="1215723"/>
              <a:ext cx="1072330" cy="138499"/>
            </a:xfrm>
            <a:prstGeom prst="rect">
              <a:avLst/>
            </a:prstGeom>
            <a:solidFill>
              <a:schemeClr val="bg1"/>
            </a:solidFill>
          </p:spPr>
          <p:txBody>
            <a:bodyPr wrap="square" lIns="0" tIns="0" rIns="0" bIns="0" rtlCol="0" anchor="ctr">
              <a:noAutofit/>
            </a:bodyPr>
            <a:lstStyle/>
            <a:p>
              <a:pPr algn="ctr"/>
              <a:r>
                <a:rPr lang="en-AU" sz="900" b="0">
                  <a:solidFill>
                    <a:schemeClr val="tx1">
                      <a:lumMod val="85000"/>
                      <a:lumOff val="15000"/>
                    </a:schemeClr>
                  </a:solidFill>
                  <a:latin typeface="+mn-lt"/>
                </a:rPr>
                <a:t>UPPER LIMIT</a:t>
              </a:r>
            </a:p>
          </p:txBody>
        </p:sp>
      </p:grpSp>
      <p:grpSp>
        <p:nvGrpSpPr>
          <p:cNvPr id="29" name="Group 28"/>
          <p:cNvGrpSpPr/>
          <p:nvPr userDrawn="1"/>
        </p:nvGrpSpPr>
        <p:grpSpPr>
          <a:xfrm>
            <a:off x="-2174240" y="2094516"/>
            <a:ext cx="2072640" cy="138499"/>
            <a:chOff x="-1630680" y="1719723"/>
            <a:chExt cx="1554480" cy="138499"/>
          </a:xfrm>
        </p:grpSpPr>
        <p:cxnSp>
          <p:nvCxnSpPr>
            <p:cNvPr id="26" name="Straight Connector 25"/>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a:xfrm>
              <a:off x="-1630680" y="1719723"/>
              <a:ext cx="1072330" cy="138499"/>
            </a:xfrm>
            <a:prstGeom prst="rect">
              <a:avLst/>
            </a:prstGeom>
            <a:solidFill>
              <a:schemeClr val="bg1"/>
            </a:solidFill>
          </p:spPr>
          <p:txBody>
            <a:bodyPr wrap="square" lIns="0" tIns="0" rIns="0" bIns="0" rtlCol="0" anchor="ctr">
              <a:noAutofit/>
            </a:bodyPr>
            <a:lstStyle/>
            <a:p>
              <a:pPr algn="ctr"/>
              <a:r>
                <a:rPr lang="en-AU" sz="900" b="0">
                  <a:solidFill>
                    <a:schemeClr val="tx1">
                      <a:lumMod val="85000"/>
                      <a:lumOff val="15000"/>
                    </a:schemeClr>
                  </a:solidFill>
                  <a:latin typeface="+mn-lt"/>
                </a:rPr>
                <a:t>CHART TOP</a:t>
              </a:r>
            </a:p>
          </p:txBody>
        </p:sp>
      </p:grpSp>
      <p:grpSp>
        <p:nvGrpSpPr>
          <p:cNvPr id="32" name="Group 31"/>
          <p:cNvGrpSpPr/>
          <p:nvPr userDrawn="1"/>
        </p:nvGrpSpPr>
        <p:grpSpPr>
          <a:xfrm>
            <a:off x="609603" y="-299331"/>
            <a:ext cx="1429773" cy="246624"/>
            <a:chOff x="755523" y="-299331"/>
            <a:chExt cx="1072330" cy="246624"/>
          </a:xfrm>
        </p:grpSpPr>
        <p:cxnSp>
          <p:nvCxnSpPr>
            <p:cNvPr id="14" name="Straight Connector 13"/>
            <p:cNvCxnSpPr/>
            <p:nvPr userDrawn="1"/>
          </p:nvCxnSpPr>
          <p:spPr>
            <a:xfrm>
              <a:off x="1293019" y="-23270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55523" y="-299331"/>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sz="900"/>
                <a:t>Y AXIS</a:t>
              </a:r>
            </a:p>
          </p:txBody>
        </p:sp>
      </p:grpSp>
      <p:grpSp>
        <p:nvGrpSpPr>
          <p:cNvPr id="33" name="Group 32"/>
          <p:cNvGrpSpPr/>
          <p:nvPr userDrawn="1"/>
        </p:nvGrpSpPr>
        <p:grpSpPr>
          <a:xfrm>
            <a:off x="6096000" y="-299331"/>
            <a:ext cx="1429773" cy="246624"/>
            <a:chOff x="5036026" y="-299331"/>
            <a:chExt cx="1072330" cy="246624"/>
          </a:xfrm>
        </p:grpSpPr>
        <p:cxnSp>
          <p:nvCxnSpPr>
            <p:cNvPr id="16" name="Straight Connector 15"/>
            <p:cNvCxnSpPr/>
            <p:nvPr userDrawn="1"/>
          </p:nvCxnSpPr>
          <p:spPr>
            <a:xfrm>
              <a:off x="5575903" y="-23270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5036026" y="-299331"/>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sz="900"/>
                <a:t>Y AXIS</a:t>
              </a:r>
            </a:p>
          </p:txBody>
        </p:sp>
      </p:grpSp>
      <p:grpSp>
        <p:nvGrpSpPr>
          <p:cNvPr id="34" name="Group 33"/>
          <p:cNvGrpSpPr/>
          <p:nvPr userDrawn="1"/>
        </p:nvGrpSpPr>
        <p:grpSpPr>
          <a:xfrm>
            <a:off x="10867512" y="-299331"/>
            <a:ext cx="1429773" cy="246624"/>
            <a:chOff x="7804969" y="-299331"/>
            <a:chExt cx="1072330" cy="246624"/>
          </a:xfrm>
        </p:grpSpPr>
        <p:cxnSp>
          <p:nvCxnSpPr>
            <p:cNvPr id="18" name="Straight Connector 17"/>
            <p:cNvCxnSpPr/>
            <p:nvPr userDrawn="1"/>
          </p:nvCxnSpPr>
          <p:spPr>
            <a:xfrm>
              <a:off x="8349608" y="-23270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7804969" y="-299331"/>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sz="900"/>
                <a:t>LIMIT</a:t>
              </a:r>
            </a:p>
          </p:txBody>
        </p:sp>
      </p:grpSp>
      <p:sp>
        <p:nvSpPr>
          <p:cNvPr id="36" name="Date Placeholder 3"/>
          <p:cNvSpPr>
            <a:spLocks noGrp="1"/>
          </p:cNvSpPr>
          <p:nvPr>
            <p:ph type="dt" sz="half" idx="2"/>
          </p:nvPr>
        </p:nvSpPr>
        <p:spPr>
          <a:xfrm>
            <a:off x="9282547" y="6447877"/>
            <a:ext cx="1600359" cy="227418"/>
          </a:xfrm>
          <a:prstGeom prst="rect">
            <a:avLst/>
          </a:prstGeom>
        </p:spPr>
        <p:txBody>
          <a:bodyPr vert="horz" lIns="0" tIns="0" rIns="0" bIns="0" rtlCol="0" anchor="b"/>
          <a:lstStyle>
            <a:lvl1pPr algn="r">
              <a:defRPr sz="1050" b="0" i="0">
                <a:solidFill>
                  <a:schemeClr val="tx1"/>
                </a:solidFill>
                <a:latin typeface="Arial"/>
                <a:cs typeface="Arial"/>
              </a:defRPr>
            </a:lvl1pPr>
          </a:lstStyle>
          <a:p>
            <a:endParaRPr lang="en-US"/>
          </a:p>
        </p:txBody>
      </p:sp>
      <p:sp>
        <p:nvSpPr>
          <p:cNvPr id="38" name="Slide Number Placeholder 5"/>
          <p:cNvSpPr>
            <a:spLocks noGrp="1"/>
          </p:cNvSpPr>
          <p:nvPr>
            <p:ph type="sldNum" sz="quarter" idx="4"/>
          </p:nvPr>
        </p:nvSpPr>
        <p:spPr>
          <a:xfrm>
            <a:off x="10991272" y="6447877"/>
            <a:ext cx="606520" cy="227418"/>
          </a:xfrm>
          <a:prstGeom prst="rect">
            <a:avLst/>
          </a:prstGeom>
        </p:spPr>
        <p:txBody>
          <a:bodyPr vert="horz" lIns="0" tIns="0" rIns="0" bIns="0" rtlCol="0" anchor="b"/>
          <a:lstStyle>
            <a:lvl1pPr algn="r">
              <a:defRPr sz="1050">
                <a:solidFill>
                  <a:schemeClr val="tx1"/>
                </a:solidFill>
                <a:latin typeface="Arial"/>
                <a:cs typeface="Arial"/>
              </a:defRPr>
            </a:lvl1pPr>
          </a:lstStyle>
          <a:p>
            <a:fld id="{98CAC427-3659-A240-9321-3887C881B441}" type="slidenum">
              <a:rPr lang="en-US" smtClean="0"/>
              <a:pPr/>
              <a:t>‹#›</a:t>
            </a:fld>
            <a:endParaRPr lang="en-US"/>
          </a:p>
        </p:txBody>
      </p:sp>
    </p:spTree>
    <p:extLst>
      <p:ext uri="{BB962C8B-B14F-4D97-AF65-F5344CB8AC3E}">
        <p14:creationId xmlns:p14="http://schemas.microsoft.com/office/powerpoint/2010/main" val="2558314927"/>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75" r:id="rId3"/>
    <p:sldLayoutId id="2147483669" r:id="rId4"/>
    <p:sldLayoutId id="2147483690" r:id="rId5"/>
    <p:sldLayoutId id="2147483702" r:id="rId6"/>
    <p:sldLayoutId id="2147483667" r:id="rId7"/>
    <p:sldLayoutId id="2147483671" r:id="rId8"/>
    <p:sldLayoutId id="2147483682" r:id="rId9"/>
    <p:sldLayoutId id="2147483704" r:id="rId10"/>
    <p:sldLayoutId id="2147483700" r:id="rId11"/>
    <p:sldLayoutId id="2147483701" r:id="rId12"/>
    <p:sldLayoutId id="2147483676" r:id="rId13"/>
    <p:sldLayoutId id="2147483677" r:id="rId14"/>
    <p:sldLayoutId id="2147483687" r:id="rId15"/>
    <p:sldLayoutId id="2147483683" r:id="rId16"/>
    <p:sldLayoutId id="2147483684" r:id="rId17"/>
    <p:sldLayoutId id="2147483679" r:id="rId18"/>
    <p:sldLayoutId id="2147483680" r:id="rId19"/>
    <p:sldLayoutId id="2147483681" r:id="rId20"/>
    <p:sldLayoutId id="2147483686" r:id="rId21"/>
    <p:sldLayoutId id="2147483705" r:id="rId22"/>
  </p:sldLayoutIdLst>
  <p:hf hdr="0" dt="0"/>
  <p:txStyles>
    <p:titleStyle>
      <a:lvl1pPr algn="l" defTabSz="457200" rtl="0" eaLnBrk="1" latinLnBrk="0" hangingPunct="1">
        <a:spcBef>
          <a:spcPct val="0"/>
        </a:spcBef>
        <a:buNone/>
        <a:defRPr sz="2400" b="1" i="0" kern="1200" cap="none" normalizeH="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hyperlink" Target="https://evaluationsupportscotland.org.uk/wp-content/uploads/2020/08/pdf_method_-_evaluation_wheel.pdf" TargetMode="Externa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hyperlink" Target="http://mypeer.org.au/monitoring-evaluation/data-collection-methods/creative-strategies/" TargetMode="External"/><Relationship Id="rId5" Type="http://schemas.openxmlformats.org/officeDocument/2006/relationships/hyperlink" Target="http://www.sheffkids.co.uk/adultssite/pages/consultationtechniques.html" TargetMode="Externa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hyperlink" Target="https://knowhow.ncvo.org.uk/organisation/impact/measuring-your-impact/participatory-methods"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hyperlink" Target="https://evaluationsupportscotland.org.uk/wp-content/uploads/2020/08/method_-_using_social_media_to_evaluate_other_activities.pdf" TargetMode="External"/><Relationship Id="rId5" Type="http://schemas.openxmlformats.org/officeDocument/2006/relationships/hyperlink" Target="https://wakelet.com/" TargetMode="Externa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3.png"/><Relationship Id="rId7" Type="http://schemas.openxmlformats.org/officeDocument/2006/relationships/hyperlink" Target="https://www.thinknpc.org/resource-hub/listen-and-learn-how-charities-can-use-qualitative-research/"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hyperlink" Target="https://evaluationsupportscotland.org.uk/wp-content/uploads/2020/08/method_-_using_social_media_to_evaluate_other_activities.pdf" TargetMode="External"/><Relationship Id="rId5" Type="http://schemas.openxmlformats.org/officeDocument/2006/relationships/hyperlink" Target="https://wakelet.com/" TargetMode="External"/><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hyperlink" Target="https://www.thinknpc.org/resource-hub/listen-and-learn-how-charities-can-use-qualitative-research/" TargetMode="External"/><Relationship Id="rId5" Type="http://schemas.openxmlformats.org/officeDocument/2006/relationships/hyperlink" Target="https://knowhow.ncvo.org.uk/organisation/impact/measuring-your-impact/participatory-methods" TargetMode="Externa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8" Type="http://schemas.openxmlformats.org/officeDocument/2006/relationships/hyperlink" Target="https://knowhow.ncvo.org.uk/organisation/impact/measuring-your-impact/participatory-methods" TargetMode="External"/><Relationship Id="rId13" Type="http://schemas.openxmlformats.org/officeDocument/2006/relationships/image" Target="../media/image27.png"/><Relationship Id="rId3" Type="http://schemas.openxmlformats.org/officeDocument/2006/relationships/hyperlink" Target="https://www.ipsos.com/en/4-reasons-do-moment-research" TargetMode="External"/><Relationship Id="rId7" Type="http://schemas.openxmlformats.org/officeDocument/2006/relationships/hyperlink" Target="https://www.smartsurvey.co.uk/" TargetMode="External"/><Relationship Id="rId12" Type="http://schemas.openxmlformats.org/officeDocument/2006/relationships/image" Target="../media/image26.sv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hyperlink" Target="https://www.betterevaluation.org/en/evaluation-options/mobile_data_collection" TargetMode="External"/><Relationship Id="rId11" Type="http://schemas.openxmlformats.org/officeDocument/2006/relationships/image" Target="../media/image25.png"/><Relationship Id="rId5" Type="http://schemas.openxmlformats.org/officeDocument/2006/relationships/hyperlink" Target="https://www.kobotoolbox.org/" TargetMode="External"/><Relationship Id="rId10" Type="http://schemas.openxmlformats.org/officeDocument/2006/relationships/image" Target="../media/image2.png"/><Relationship Id="rId4" Type="http://schemas.openxmlformats.org/officeDocument/2006/relationships/hyperlink" Target="https://www.magpi.com/" TargetMode="External"/><Relationship Id="rId9" Type="http://schemas.openxmlformats.org/officeDocument/2006/relationships/hyperlink" Target="https://www.thinknpc.org/resource-hub/listen-and-learn-how-charities-can-use-qualitative-research/" TargetMode="External"/><Relationship Id="rId14" Type="http://schemas.openxmlformats.org/officeDocument/2006/relationships/image" Target="../media/image28.sv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thinknpc.org/themes/measure-and-manage-impact/impact-measurement-evaluation-and-data/3-sampling/" TargetMode="External"/><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hyperlink" Target="https://knowhow.ncvo.org.uk/organisation/impact/measuring-your-impact/participatory-methods" TargetMode="External"/><Relationship Id="rId5" Type="http://schemas.openxmlformats.org/officeDocument/2006/relationships/hyperlink" Target="https://www.smartsurvey.co.uk/" TargetMode="External"/><Relationship Id="rId4" Type="http://schemas.openxmlformats.org/officeDocument/2006/relationships/hyperlink" Target="https://www.mentimeter.com/" TargetMode="External"/><Relationship Id="rId9"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hyperlink" Target="https://www.thinknpc.org/resource-hub/the-cycle-of-good-impact-practice-creative-methods" TargetMode="External"/><Relationship Id="rId2" Type="http://schemas.openxmlformats.org/officeDocument/2006/relationships/hyperlink" Target="https://www.thinknpc.org/resource-hub/the-cycle-of-good-impact-practice-research-ethics-and-data-protection"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www.mural.co/" TargetMode="External"/><Relationship Id="rId3" Type="http://schemas.openxmlformats.org/officeDocument/2006/relationships/image" Target="../media/image5.png"/><Relationship Id="rId7" Type="http://schemas.openxmlformats.org/officeDocument/2006/relationships/hyperlink" Target="https://docs.google.com/" TargetMode="External"/><Relationship Id="rId12"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hyperlink" Target="https://jamboard.google.com/" TargetMode="External"/><Relationship Id="rId11" Type="http://schemas.openxmlformats.org/officeDocument/2006/relationships/hyperlink" Target="https://evaluationsupportscotland.org.uk/resources/body-map/" TargetMode="External"/><Relationship Id="rId5" Type="http://schemas.openxmlformats.org/officeDocument/2006/relationships/hyperlink" Target="http://www.miro.com/" TargetMode="External"/><Relationship Id="rId10" Type="http://schemas.openxmlformats.org/officeDocument/2006/relationships/hyperlink" Target="https://evaluationsupportscotland.org.uk/resources/body-map-2/" TargetMode="External"/><Relationship Id="rId4" Type="http://schemas.openxmlformats.org/officeDocument/2006/relationships/image" Target="../media/image6.svg"/><Relationship Id="rId9" Type="http://schemas.openxmlformats.org/officeDocument/2006/relationships/hyperlink" Target="https://study.sagepub.com/sites/default/files/Body%20Mapping.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hyperlink" Target="https://education.nsw.gov.au/teaching-and-learning/school-learning-environments-and-change/future-focused-learning-and-teaching/evaluation/photo-elicitation#:~:text=Photo%20elicitation%20is%20an%20interviewing%20technique%20in%20research,research%20subjects%20had%20been%20engaged%20during%20a%20project." TargetMode="External"/><Relationship Id="rId5" Type="http://schemas.openxmlformats.org/officeDocument/2006/relationships/hyperlink" Target="https://www.alzheimers.org.uk/dementia-professionals/dementia-experience-toolkit/real-life-examples/dementia-friendly/photo-interviews-medications" TargetMode="Externa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hyperlink" Target="https://woodcraft.org.uk/" TargetMode="External"/><Relationship Id="rId3" Type="http://schemas.openxmlformats.org/officeDocument/2006/relationships/image" Target="../media/image9.png"/><Relationship Id="rId7" Type="http://schemas.openxmlformats.org/officeDocument/2006/relationships/hyperlink" Target="https://www.mural.co/"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hyperlink" Target="https://jamboard.google.com/" TargetMode="External"/><Relationship Id="rId5" Type="http://schemas.openxmlformats.org/officeDocument/2006/relationships/hyperlink" Target="http://www.miro.com/" TargetMode="External"/><Relationship Id="rId4" Type="http://schemas.openxmlformats.org/officeDocument/2006/relationships/image" Target="../media/image10.sv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hyperlink" Target="https://woodcraft.org.uk/" TargetMode="Externa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hyperlink" Target="http://www.sheffkids.co.uk/adultssite/pages/consultationtechniques.html" TargetMode="Externa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hyperlink" Target="https://knowhow.ncvo.org.uk/organisation/impact/measuring-your-impact/participatory-methods" TargetMode="External"/><Relationship Id="rId3" Type="http://schemas.openxmlformats.org/officeDocument/2006/relationships/image" Target="../media/image15.png"/><Relationship Id="rId7" Type="http://schemas.openxmlformats.org/officeDocument/2006/relationships/hyperlink" Target="https://www.mural.co/"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hyperlink" Target="https://jamboard.google.com/" TargetMode="External"/><Relationship Id="rId5" Type="http://schemas.openxmlformats.org/officeDocument/2006/relationships/hyperlink" Target="http://www.miro.com/" TargetMode="External"/><Relationship Id="rId4" Type="http://schemas.openxmlformats.org/officeDocument/2006/relationships/image" Target="../media/image16.sv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340A-10AD-468A-A918-640A01F99DA2}"/>
              </a:ext>
            </a:extLst>
          </p:cNvPr>
          <p:cNvSpPr>
            <a:spLocks noGrp="1"/>
          </p:cNvSpPr>
          <p:nvPr>
            <p:ph type="ctrTitle"/>
          </p:nvPr>
        </p:nvSpPr>
        <p:spPr/>
        <p:txBody>
          <a:bodyPr/>
          <a:lstStyle/>
          <a:p>
            <a:r>
              <a:rPr lang="en-GB"/>
              <a:t>Creative methods evaluation cards</a:t>
            </a:r>
          </a:p>
        </p:txBody>
      </p:sp>
    </p:spTree>
    <p:extLst>
      <p:ext uri="{BB962C8B-B14F-4D97-AF65-F5344CB8AC3E}">
        <p14:creationId xmlns:p14="http://schemas.microsoft.com/office/powerpoint/2010/main" val="3962061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F31F2B-75B0-3B40-B654-F90431C486F4}"/>
              </a:ext>
            </a:extLst>
          </p:cNvPr>
          <p:cNvSpPr>
            <a:spLocks noGrp="1"/>
          </p:cNvSpPr>
          <p:nvPr>
            <p:ph type="sldNum" idx="12"/>
          </p:nvPr>
        </p:nvSpPr>
        <p:spPr/>
        <p:txBody>
          <a:bodyPr/>
          <a:lstStyle/>
          <a:p>
            <a:fld id="{00000000-1234-1234-1234-123412341234}" type="slidenum">
              <a:rPr lang="en" smtClean="0"/>
              <a:pPr/>
              <a:t>10</a:t>
            </a:fld>
            <a:endParaRPr lang="en"/>
          </a:p>
        </p:txBody>
      </p:sp>
      <p:sp>
        <p:nvSpPr>
          <p:cNvPr id="13" name="Title 1">
            <a:extLst>
              <a:ext uri="{FF2B5EF4-FFF2-40B4-BE49-F238E27FC236}">
                <a16:creationId xmlns:a16="http://schemas.microsoft.com/office/drawing/2014/main" id="{DF5D31A3-2969-A84C-9D97-CF99C9361D2A}"/>
              </a:ext>
            </a:extLst>
          </p:cNvPr>
          <p:cNvSpPr>
            <a:spLocks noGrp="1"/>
          </p:cNvSpPr>
          <p:nvPr>
            <p:ph type="title"/>
          </p:nvPr>
        </p:nvSpPr>
        <p:spPr>
          <a:xfrm>
            <a:off x="609600" y="558804"/>
            <a:ext cx="9619200" cy="504000"/>
          </a:xfrm>
          <a:solidFill>
            <a:schemeClr val="accent6"/>
          </a:solidFill>
        </p:spPr>
        <p:txBody>
          <a:bodyPr>
            <a:normAutofit fontScale="90000"/>
          </a:bodyPr>
          <a:lstStyle/>
          <a:p>
            <a:r>
              <a:rPr lang="en-US">
                <a:solidFill>
                  <a:schemeClr val="bg1"/>
                </a:solidFill>
              </a:rPr>
              <a:t>Evaluation wheel</a:t>
            </a:r>
          </a:p>
        </p:txBody>
      </p:sp>
      <p:sp>
        <p:nvSpPr>
          <p:cNvPr id="14" name="Content Placeholder 12">
            <a:extLst>
              <a:ext uri="{FF2B5EF4-FFF2-40B4-BE49-F238E27FC236}">
                <a16:creationId xmlns:a16="http://schemas.microsoft.com/office/drawing/2014/main" id="{79625EB1-9B74-0446-900A-CF717127A6E4}"/>
              </a:ext>
            </a:extLst>
          </p:cNvPr>
          <p:cNvSpPr txBox="1">
            <a:spLocks/>
          </p:cNvSpPr>
          <p:nvPr/>
        </p:nvSpPr>
        <p:spPr>
          <a:xfrm>
            <a:off x="609600" y="2292040"/>
            <a:ext cx="5384800" cy="4075710"/>
          </a:xfrm>
          <a:prstGeom prst="rect">
            <a:avLst/>
          </a:prstGeom>
          <a:ln>
            <a:solidFill>
              <a:schemeClr val="tx2"/>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lnSpc>
                <a:spcPct val="115000"/>
              </a:lnSpc>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Simplicity level: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Easy.</a:t>
            </a:r>
          </a:p>
          <a:p>
            <a:pPr marL="0" lvl="0" indent="0">
              <a:lnSpc>
                <a:spcPct val="115000"/>
              </a:lnSpc>
              <a:spcBef>
                <a:spcPts val="1600"/>
              </a:spcBef>
              <a:buNone/>
            </a:pPr>
            <a:r>
              <a:rPr lang="en-GB" sz="1600" b="1">
                <a:highlight>
                  <a:srgbClr val="FFFFFF"/>
                </a:highlight>
                <a:latin typeface="Arial" panose="020B0604020202020204" pitchFamily="34" charset="0"/>
                <a:ea typeface="Lato"/>
                <a:cs typeface="Arial" panose="020B0604020202020204" pitchFamily="34" charset="0"/>
                <a:sym typeface="Lato"/>
              </a:rPr>
              <a:t>Scale of evidence: </a:t>
            </a:r>
            <a:r>
              <a:rPr lang="en-GB" sz="1600">
                <a:highlight>
                  <a:srgbClr val="FFFFFF"/>
                </a:highlight>
                <a:latin typeface="Arial" panose="020B0604020202020204" pitchFamily="34" charset="0"/>
                <a:ea typeface="Lato"/>
                <a:cs typeface="Arial" panose="020B0604020202020204" pitchFamily="34" charset="0"/>
                <a:sym typeface="Lato"/>
              </a:rPr>
              <a:t>In-depth qualitative insights.</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Benefits: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Results can be easily aggregated, show change over time, and are simple to analyse as the results are on a scale of 1-10.</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Considerations</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highlight>
                  <a:srgbClr val="FFFFFF"/>
                </a:highlight>
                <a:latin typeface="Arial" panose="020B0604020202020204" pitchFamily="34" charset="0"/>
                <a:ea typeface="Lato"/>
                <a:cs typeface="Arial" panose="020B0604020202020204" pitchFamily="34" charset="0"/>
                <a:sym typeface="Lato"/>
              </a:rPr>
              <a:t>Data protection; think about how to share the aggregated data with users.</a:t>
            </a:r>
          </a:p>
          <a:p>
            <a:pPr marL="0" lvl="0" indent="0">
              <a:lnSpc>
                <a:spcPct val="115000"/>
              </a:lnSpc>
              <a:spcBef>
                <a:spcPts val="160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When to use: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At the start and end of engagement, to measure progress. Regular intervals may be more appropriate for longer-term engagement.</a:t>
            </a:r>
          </a:p>
        </p:txBody>
      </p:sp>
      <p:sp>
        <p:nvSpPr>
          <p:cNvPr id="17" name="Text Placeholder 5">
            <a:extLst>
              <a:ext uri="{FF2B5EF4-FFF2-40B4-BE49-F238E27FC236}">
                <a16:creationId xmlns:a16="http://schemas.microsoft.com/office/drawing/2014/main" id="{345FE5F4-3D37-6D44-A8B2-D4698B996561}"/>
              </a:ext>
            </a:extLst>
          </p:cNvPr>
          <p:cNvSpPr txBox="1">
            <a:spLocks/>
          </p:cNvSpPr>
          <p:nvPr/>
        </p:nvSpPr>
        <p:spPr>
          <a:xfrm>
            <a:off x="599978" y="1146086"/>
            <a:ext cx="9619198" cy="60297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15000"/>
              </a:lnSpc>
              <a:spcBef>
                <a:spcPts val="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Description:</a:t>
            </a:r>
            <a:r>
              <a:rPr lang="en-GB" sz="1600" i="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The evaluation wheel or outcome wheel is a simple way to collect information about your outcomes. Divide a circle into segments and input your outcomes (one per segment). Discuss where the individual sees themselves for each outcome on a scale of 1-10. </a:t>
            </a:r>
          </a:p>
        </p:txBody>
      </p:sp>
      <p:pic>
        <p:nvPicPr>
          <p:cNvPr id="18" name="Graphic 17" descr="Steering Wheel with solid fill">
            <a:extLst>
              <a:ext uri="{FF2B5EF4-FFF2-40B4-BE49-F238E27FC236}">
                <a16:creationId xmlns:a16="http://schemas.microsoft.com/office/drawing/2014/main" id="{345D090D-9BEA-BA4C-8D21-868B971157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702905" y="1146086"/>
            <a:ext cx="934311" cy="934311"/>
          </a:xfrm>
          <a:prstGeom prst="rect">
            <a:avLst/>
          </a:prstGeom>
        </p:spPr>
      </p:pic>
      <p:sp>
        <p:nvSpPr>
          <p:cNvPr id="11" name="Content Placeholder 12">
            <a:extLst>
              <a:ext uri="{FF2B5EF4-FFF2-40B4-BE49-F238E27FC236}">
                <a16:creationId xmlns:a16="http://schemas.microsoft.com/office/drawing/2014/main" id="{7BC8FDAC-BB2B-2443-8418-E2E6CC63325F}"/>
              </a:ext>
            </a:extLst>
          </p:cNvPr>
          <p:cNvSpPr txBox="1">
            <a:spLocks/>
          </p:cNvSpPr>
          <p:nvPr/>
        </p:nvSpPr>
        <p:spPr>
          <a:xfrm>
            <a:off x="6299739" y="2292040"/>
            <a:ext cx="5384800" cy="4075710"/>
          </a:xfrm>
          <a:prstGeom prst="rect">
            <a:avLst/>
          </a:prstGeom>
          <a:ln>
            <a:solidFill>
              <a:schemeClr val="tx2"/>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Preparation needed: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Preparation time to create, 15-30 minute session time, analysis time.</a:t>
            </a:r>
            <a:endPar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endParaRP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What do you need for this: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 printed outcome wheel and pens, or an online version of the wheel on whiteboard software. Find out more and see an example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5"/>
              </a:rPr>
              <a:t>here</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t>
            </a:r>
          </a:p>
          <a:p>
            <a:pPr marL="0" lvl="0" indent="0">
              <a:spcBef>
                <a:spcPts val="1600"/>
              </a:spcBef>
              <a:spcAft>
                <a:spcPts val="1600"/>
              </a:spcAft>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Top tips for facilitating:</a:t>
            </a:r>
            <a:r>
              <a:rPr lang="en-GB" sz="1600" i="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For each of the outcomes, make sure you discuss discuss what a ‘1’ would look like and what a ‘10’ would look like.</a:t>
            </a:r>
            <a:endPar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endParaRPr>
          </a:p>
        </p:txBody>
      </p:sp>
      <p:sp>
        <p:nvSpPr>
          <p:cNvPr id="12" name="Google Shape;82;p16">
            <a:extLst>
              <a:ext uri="{FF2B5EF4-FFF2-40B4-BE49-F238E27FC236}">
                <a16:creationId xmlns:a16="http://schemas.microsoft.com/office/drawing/2014/main" id="{469764C7-48BA-7946-A0BA-0AC97AA97ADE}"/>
              </a:ext>
            </a:extLst>
          </p:cNvPr>
          <p:cNvSpPr txBox="1"/>
          <p:nvPr/>
        </p:nvSpPr>
        <p:spPr>
          <a:xfrm>
            <a:off x="9365889" y="6357581"/>
            <a:ext cx="2553438" cy="369302"/>
          </a:xfrm>
          <a:prstGeom prst="rect">
            <a:avLst/>
          </a:prstGeom>
          <a:noFill/>
          <a:ln>
            <a:noFill/>
          </a:ln>
        </p:spPr>
        <p:txBody>
          <a:bodyPr spcFirstLastPara="1" wrap="square" lIns="91425" tIns="91425" rIns="91425" bIns="91425" anchor="t" anchorCtr="0">
            <a:spAutoFit/>
          </a:bodyPr>
          <a:lstStyle/>
          <a:p>
            <a:pPr lvl="0"/>
            <a:r>
              <a:rPr lang="en-GB" sz="1200">
                <a:highlight>
                  <a:srgbClr val="FFFFFF"/>
                </a:highlight>
                <a:latin typeface="Lato"/>
                <a:ea typeface="Lato"/>
                <a:cs typeface="Lato"/>
                <a:sym typeface="Lato"/>
              </a:rPr>
              <a:t>Some content adapted from </a:t>
            </a:r>
            <a:r>
              <a:rPr lang="en-GB" sz="1200" u="sng">
                <a:solidFill>
                  <a:schemeClr val="hlink"/>
                </a:solidFill>
                <a:highlight>
                  <a:srgbClr val="FFFFFF"/>
                </a:highlight>
                <a:latin typeface="Lato"/>
                <a:ea typeface="Lato"/>
                <a:cs typeface="Lato"/>
                <a:sym typeface="Lato"/>
                <a:hlinkClick r:id="rId5"/>
              </a:rPr>
              <a:t>ESS</a:t>
            </a:r>
            <a:endParaRPr lang="en-GB" sz="1200">
              <a:highlight>
                <a:srgbClr val="FFFFFF"/>
              </a:highlight>
              <a:latin typeface="Lato"/>
              <a:ea typeface="Lato"/>
              <a:cs typeface="Lato"/>
              <a:sym typeface="Lato"/>
            </a:endParaRPr>
          </a:p>
        </p:txBody>
      </p:sp>
      <p:pic>
        <p:nvPicPr>
          <p:cNvPr id="15" name="Picture 14" descr="logo_forA4use_RGB.png">
            <a:extLst>
              <a:ext uri="{FF2B5EF4-FFF2-40B4-BE49-F238E27FC236}">
                <a16:creationId xmlns:a16="http://schemas.microsoft.com/office/drawing/2014/main" id="{6DD0267F-5142-4841-873D-1D93E59BB5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5759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ctrTitle"/>
          </p:nvPr>
        </p:nvSpPr>
        <p:spPr>
          <a:prstGeom prst="rect">
            <a:avLst/>
          </a:prstGeom>
        </p:spPr>
        <p:txBody>
          <a:bodyPr spcFirstLastPara="1" vert="horz" wrap="square" lIns="109710" tIns="109710" rIns="109710" bIns="109710" rtlCol="0" anchor="b" anchorCtr="0">
            <a:noAutofit/>
          </a:bodyPr>
          <a:lstStyle/>
          <a:p>
            <a:pPr>
              <a:spcBef>
                <a:spcPts val="0"/>
              </a:spcBef>
            </a:pPr>
            <a:r>
              <a:rPr lang="en">
                <a:latin typeface="Arial" panose="020B0604020202020204" pitchFamily="34" charset="0"/>
                <a:ea typeface="Montserrat"/>
                <a:cs typeface="Arial" panose="020B0604020202020204" pitchFamily="34" charset="0"/>
                <a:sym typeface="Montserrat"/>
              </a:rPr>
              <a:t>Research using technology</a:t>
            </a:r>
            <a:endParaRPr>
              <a:latin typeface="Arial" panose="020B0604020202020204" pitchFamily="34" charset="0"/>
              <a:ea typeface="Montserrat"/>
              <a:cs typeface="Arial" panose="020B0604020202020204" pitchFamily="34" charset="0"/>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F31F2B-75B0-3B40-B654-F90431C486F4}"/>
              </a:ext>
            </a:extLst>
          </p:cNvPr>
          <p:cNvSpPr>
            <a:spLocks noGrp="1"/>
          </p:cNvSpPr>
          <p:nvPr>
            <p:ph type="sldNum" idx="12"/>
          </p:nvPr>
        </p:nvSpPr>
        <p:spPr/>
        <p:txBody>
          <a:bodyPr/>
          <a:lstStyle/>
          <a:p>
            <a:fld id="{00000000-1234-1234-1234-123412341234}" type="slidenum">
              <a:rPr lang="en" smtClean="0"/>
              <a:pPr/>
              <a:t>12</a:t>
            </a:fld>
            <a:endParaRPr lang="en"/>
          </a:p>
        </p:txBody>
      </p:sp>
      <p:sp>
        <p:nvSpPr>
          <p:cNvPr id="13" name="Title 1">
            <a:extLst>
              <a:ext uri="{FF2B5EF4-FFF2-40B4-BE49-F238E27FC236}">
                <a16:creationId xmlns:a16="http://schemas.microsoft.com/office/drawing/2014/main" id="{DF5D31A3-2969-A84C-9D97-CF99C9361D2A}"/>
              </a:ext>
            </a:extLst>
          </p:cNvPr>
          <p:cNvSpPr>
            <a:spLocks noGrp="1"/>
          </p:cNvSpPr>
          <p:nvPr>
            <p:ph type="title"/>
          </p:nvPr>
        </p:nvSpPr>
        <p:spPr>
          <a:xfrm>
            <a:off x="609600" y="558804"/>
            <a:ext cx="9619200" cy="504000"/>
          </a:xfrm>
          <a:solidFill>
            <a:schemeClr val="accent5"/>
          </a:solidFill>
        </p:spPr>
        <p:txBody>
          <a:bodyPr>
            <a:normAutofit fontScale="90000"/>
          </a:bodyPr>
          <a:lstStyle/>
          <a:p>
            <a:r>
              <a:rPr lang="en-US">
                <a:solidFill>
                  <a:schemeClr val="bg1"/>
                </a:solidFill>
              </a:rPr>
              <a:t>Vox pops</a:t>
            </a:r>
          </a:p>
        </p:txBody>
      </p:sp>
      <p:sp>
        <p:nvSpPr>
          <p:cNvPr id="14" name="Content Placeholder 12">
            <a:extLst>
              <a:ext uri="{FF2B5EF4-FFF2-40B4-BE49-F238E27FC236}">
                <a16:creationId xmlns:a16="http://schemas.microsoft.com/office/drawing/2014/main" id="{79625EB1-9B74-0446-900A-CF717127A6E4}"/>
              </a:ext>
            </a:extLst>
          </p:cNvPr>
          <p:cNvSpPr txBox="1">
            <a:spLocks/>
          </p:cNvSpPr>
          <p:nvPr/>
        </p:nvSpPr>
        <p:spPr>
          <a:xfrm>
            <a:off x="609600" y="2292040"/>
            <a:ext cx="5384800" cy="4075710"/>
          </a:xfrm>
          <a:prstGeom prst="rect">
            <a:avLst/>
          </a:prstGeom>
          <a:ln>
            <a:solidFill>
              <a:schemeClr val="accent5"/>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lnSpc>
                <a:spcPct val="115000"/>
              </a:lnSpc>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Simplicity level: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Medium.</a:t>
            </a:r>
          </a:p>
          <a:p>
            <a:pPr marL="0" lvl="0" indent="0">
              <a:lnSpc>
                <a:spcPct val="115000"/>
              </a:lnSpc>
              <a:spcBef>
                <a:spcPts val="1600"/>
              </a:spcBef>
              <a:buClr>
                <a:schemeClr val="dk1"/>
              </a:buClr>
              <a:buSzPts val="110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Type of evidence: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Qualitative insights.</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Benefits: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Individuals can express themselves in engaging ways.</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Considerations</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If sharing, think about consent and safeguarding (animations with a voice over or video without individuals may be more appropriate.) It may not produce in-depth feedback. Think about how it will be shared.</a:t>
            </a:r>
          </a:p>
          <a:p>
            <a:pPr marL="0" lvl="0" indent="0">
              <a:lnSpc>
                <a:spcPct val="115000"/>
              </a:lnSpc>
              <a:spcBef>
                <a:spcPts val="160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How often should I do: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Regular intervals or in line with your planning meetings.</a:t>
            </a:r>
          </a:p>
        </p:txBody>
      </p:sp>
      <p:sp>
        <p:nvSpPr>
          <p:cNvPr id="17" name="Text Placeholder 5">
            <a:extLst>
              <a:ext uri="{FF2B5EF4-FFF2-40B4-BE49-F238E27FC236}">
                <a16:creationId xmlns:a16="http://schemas.microsoft.com/office/drawing/2014/main" id="{345FE5F4-3D37-6D44-A8B2-D4698B996561}"/>
              </a:ext>
            </a:extLst>
          </p:cNvPr>
          <p:cNvSpPr txBox="1">
            <a:spLocks/>
          </p:cNvSpPr>
          <p:nvPr/>
        </p:nvSpPr>
        <p:spPr>
          <a:xfrm>
            <a:off x="609602" y="1146086"/>
            <a:ext cx="9619198" cy="60297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15000"/>
              </a:lnSpc>
              <a:spcBef>
                <a:spcPts val="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Description: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Vox pops are short and snappy videos of people sharing their opinions and / or telling their story. This can be done among the participants. Discuss key questions to be asked, and allow participants to use their phones or to record an online video chat.</a:t>
            </a:r>
          </a:p>
        </p:txBody>
      </p:sp>
      <p:pic>
        <p:nvPicPr>
          <p:cNvPr id="18" name="Graphic 17" descr="Video camera with solid fill">
            <a:extLst>
              <a:ext uri="{FF2B5EF4-FFF2-40B4-BE49-F238E27FC236}">
                <a16:creationId xmlns:a16="http://schemas.microsoft.com/office/drawing/2014/main" id="{345D090D-9BEA-BA4C-8D21-868B971157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773677" y="1146086"/>
            <a:ext cx="888734" cy="888734"/>
          </a:xfrm>
          <a:prstGeom prst="rect">
            <a:avLst/>
          </a:prstGeom>
        </p:spPr>
      </p:pic>
      <p:sp>
        <p:nvSpPr>
          <p:cNvPr id="11" name="Content Placeholder 12">
            <a:extLst>
              <a:ext uri="{FF2B5EF4-FFF2-40B4-BE49-F238E27FC236}">
                <a16:creationId xmlns:a16="http://schemas.microsoft.com/office/drawing/2014/main" id="{7BC8FDAC-BB2B-2443-8418-E2E6CC63325F}"/>
              </a:ext>
            </a:extLst>
          </p:cNvPr>
          <p:cNvSpPr txBox="1">
            <a:spLocks/>
          </p:cNvSpPr>
          <p:nvPr/>
        </p:nvSpPr>
        <p:spPr>
          <a:xfrm>
            <a:off x="6299739" y="2292040"/>
            <a:ext cx="5384800" cy="4075710"/>
          </a:xfrm>
          <a:prstGeom prst="rect">
            <a:avLst/>
          </a:prstGeom>
          <a:ln>
            <a:solidFill>
              <a:schemeClr val="accent5"/>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Preparation needed: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Planning and equipment set up, recording times, editing / analysis time and dissemination time.</a:t>
            </a:r>
            <a:endPar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endParaRP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What do you need for this: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Key questions, a safe space to record (in person or in a virtual meeting), consent forms, a clear process for data collection and the use of the videos, phones / cameras or online video software.</a:t>
            </a:r>
            <a:endParaRPr lang="en-GB" sz="1600">
              <a:solidFill>
                <a:schemeClr val="dk1"/>
              </a:solidFill>
              <a:highlight>
                <a:srgbClr val="FFFFFF"/>
              </a:highlight>
              <a:latin typeface="Arial" panose="020B0604020202020204" pitchFamily="34" charset="0"/>
              <a:ea typeface="Lato"/>
              <a:cs typeface="Arial" panose="020B0604020202020204" pitchFamily="34" charset="0"/>
              <a:sym typeface="Lato"/>
            </a:endParaRP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Top tips for facilitating this:</a:t>
            </a:r>
            <a:r>
              <a:rPr lang="en-GB" sz="1600" i="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Make sure you are clear on the purpose. Have key questions to ask but do not lead the answers.</a:t>
            </a:r>
          </a:p>
          <a:p>
            <a:pPr marL="0" lvl="0" indent="0">
              <a:spcBef>
                <a:spcPts val="160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Variation: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Creating a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5"/>
              </a:rPr>
              <a:t>Big Brother Diary Room.</a:t>
            </a:r>
            <a:endParaRPr lang="en-GB" sz="1600">
              <a:solidFill>
                <a:schemeClr val="dk1"/>
              </a:solidFill>
              <a:highlight>
                <a:srgbClr val="FFFFFF"/>
              </a:highlight>
              <a:latin typeface="Arial" panose="020B0604020202020204" pitchFamily="34" charset="0"/>
              <a:ea typeface="Lato"/>
              <a:cs typeface="Arial" panose="020B0604020202020204" pitchFamily="34" charset="0"/>
              <a:sym typeface="Lato"/>
            </a:endParaRPr>
          </a:p>
        </p:txBody>
      </p:sp>
      <p:sp>
        <p:nvSpPr>
          <p:cNvPr id="12" name="Google Shape;82;p16">
            <a:extLst>
              <a:ext uri="{FF2B5EF4-FFF2-40B4-BE49-F238E27FC236}">
                <a16:creationId xmlns:a16="http://schemas.microsoft.com/office/drawing/2014/main" id="{469764C7-48BA-7946-A0BA-0AC97AA97ADE}"/>
              </a:ext>
            </a:extLst>
          </p:cNvPr>
          <p:cNvSpPr txBox="1"/>
          <p:nvPr/>
        </p:nvSpPr>
        <p:spPr>
          <a:xfrm>
            <a:off x="8882742" y="6357581"/>
            <a:ext cx="3036585" cy="369302"/>
          </a:xfrm>
          <a:prstGeom prst="rect">
            <a:avLst/>
          </a:prstGeom>
          <a:noFill/>
          <a:ln>
            <a:noFill/>
          </a:ln>
        </p:spPr>
        <p:txBody>
          <a:bodyPr spcFirstLastPara="1" wrap="square" lIns="91425" tIns="91425" rIns="91425" bIns="91425" anchor="t" anchorCtr="0">
            <a:spAutoFit/>
          </a:bodyPr>
          <a:lstStyle/>
          <a:p>
            <a:pPr lvl="0"/>
            <a:r>
              <a:rPr lang="en-GB" sz="1200">
                <a:highlight>
                  <a:srgbClr val="FFFFFF"/>
                </a:highlight>
                <a:latin typeface="Lato"/>
                <a:ea typeface="Lato"/>
                <a:cs typeface="Lato"/>
                <a:sym typeface="Lato"/>
              </a:rPr>
              <a:t>Some content adapted from </a:t>
            </a:r>
            <a:r>
              <a:rPr lang="en-GB" sz="1200" u="sng">
                <a:solidFill>
                  <a:schemeClr val="hlink"/>
                </a:solidFill>
                <a:highlight>
                  <a:srgbClr val="FFFFFF"/>
                </a:highlight>
                <a:latin typeface="Lato"/>
                <a:ea typeface="Lato"/>
                <a:cs typeface="Lato"/>
                <a:sym typeface="Lato"/>
                <a:hlinkClick r:id="rId6"/>
              </a:rPr>
              <a:t>mypeer.org</a:t>
            </a:r>
            <a:endParaRPr lang="en-GB" sz="1200">
              <a:solidFill>
                <a:schemeClr val="dk1"/>
              </a:solidFill>
              <a:highlight>
                <a:srgbClr val="FFFFFF"/>
              </a:highlight>
              <a:latin typeface="Lato"/>
              <a:ea typeface="Lato"/>
              <a:cs typeface="Lato"/>
              <a:sym typeface="Lato"/>
            </a:endParaRPr>
          </a:p>
        </p:txBody>
      </p:sp>
      <p:pic>
        <p:nvPicPr>
          <p:cNvPr id="15" name="Picture 14" descr="logo_forA4use_RGB.png">
            <a:extLst>
              <a:ext uri="{FF2B5EF4-FFF2-40B4-BE49-F238E27FC236}">
                <a16:creationId xmlns:a16="http://schemas.microsoft.com/office/drawing/2014/main" id="{6DD0267F-5142-4841-873D-1D93E59BB5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
        <p:nvSpPr>
          <p:cNvPr id="2" name="TextBox 1">
            <a:extLst>
              <a:ext uri="{FF2B5EF4-FFF2-40B4-BE49-F238E27FC236}">
                <a16:creationId xmlns:a16="http://schemas.microsoft.com/office/drawing/2014/main" id="{4EB9BE8F-B275-CD4B-BA64-3B836881A4D9}"/>
              </a:ext>
            </a:extLst>
          </p:cNvPr>
          <p:cNvSpPr txBox="1"/>
          <p:nvPr/>
        </p:nvSpPr>
        <p:spPr>
          <a:xfrm>
            <a:off x="18308320" y="3108960"/>
            <a:ext cx="184731" cy="369332"/>
          </a:xfrm>
          <a:prstGeom prst="rect">
            <a:avLst/>
          </a:prstGeom>
          <a:solidFill>
            <a:schemeClr val="accent5"/>
          </a:solidFill>
        </p:spPr>
        <p:txBody>
          <a:bodyPr wrap="none" rtlCol="0">
            <a:spAutoFit/>
          </a:bodyPr>
          <a:lstStyle/>
          <a:p>
            <a:endParaRPr lang="en-US"/>
          </a:p>
        </p:txBody>
      </p:sp>
    </p:spTree>
    <p:extLst>
      <p:ext uri="{BB962C8B-B14F-4D97-AF65-F5344CB8AC3E}">
        <p14:creationId xmlns:p14="http://schemas.microsoft.com/office/powerpoint/2010/main" val="3703770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F31F2B-75B0-3B40-B654-F90431C486F4}"/>
              </a:ext>
            </a:extLst>
          </p:cNvPr>
          <p:cNvSpPr>
            <a:spLocks noGrp="1"/>
          </p:cNvSpPr>
          <p:nvPr>
            <p:ph type="sldNum" idx="12"/>
          </p:nvPr>
        </p:nvSpPr>
        <p:spPr/>
        <p:txBody>
          <a:bodyPr/>
          <a:lstStyle/>
          <a:p>
            <a:fld id="{00000000-1234-1234-1234-123412341234}" type="slidenum">
              <a:rPr lang="en" smtClean="0"/>
              <a:pPr/>
              <a:t>13</a:t>
            </a:fld>
            <a:endParaRPr lang="en"/>
          </a:p>
        </p:txBody>
      </p:sp>
      <p:sp>
        <p:nvSpPr>
          <p:cNvPr id="13" name="Title 1">
            <a:extLst>
              <a:ext uri="{FF2B5EF4-FFF2-40B4-BE49-F238E27FC236}">
                <a16:creationId xmlns:a16="http://schemas.microsoft.com/office/drawing/2014/main" id="{DF5D31A3-2969-A84C-9D97-CF99C9361D2A}"/>
              </a:ext>
            </a:extLst>
          </p:cNvPr>
          <p:cNvSpPr>
            <a:spLocks noGrp="1"/>
          </p:cNvSpPr>
          <p:nvPr>
            <p:ph type="title"/>
          </p:nvPr>
        </p:nvSpPr>
        <p:spPr>
          <a:xfrm>
            <a:off x="609600" y="558804"/>
            <a:ext cx="9619200" cy="504000"/>
          </a:xfrm>
          <a:solidFill>
            <a:schemeClr val="accent5"/>
          </a:solidFill>
        </p:spPr>
        <p:txBody>
          <a:bodyPr>
            <a:normAutofit fontScale="90000"/>
          </a:bodyPr>
          <a:lstStyle/>
          <a:p>
            <a:r>
              <a:rPr lang="en-US">
                <a:solidFill>
                  <a:schemeClr val="bg1"/>
                </a:solidFill>
              </a:rPr>
              <a:t>Social media</a:t>
            </a:r>
          </a:p>
        </p:txBody>
      </p:sp>
      <p:sp>
        <p:nvSpPr>
          <p:cNvPr id="14" name="Content Placeholder 12">
            <a:extLst>
              <a:ext uri="{FF2B5EF4-FFF2-40B4-BE49-F238E27FC236}">
                <a16:creationId xmlns:a16="http://schemas.microsoft.com/office/drawing/2014/main" id="{79625EB1-9B74-0446-900A-CF717127A6E4}"/>
              </a:ext>
            </a:extLst>
          </p:cNvPr>
          <p:cNvSpPr txBox="1">
            <a:spLocks/>
          </p:cNvSpPr>
          <p:nvPr/>
        </p:nvSpPr>
        <p:spPr>
          <a:xfrm>
            <a:off x="609600" y="2292040"/>
            <a:ext cx="5384800" cy="4075710"/>
          </a:xfrm>
          <a:prstGeom prst="rect">
            <a:avLst/>
          </a:prstGeom>
          <a:ln>
            <a:solidFill>
              <a:schemeClr val="accent5"/>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lnSpc>
                <a:spcPct val="115000"/>
              </a:lnSpc>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Simplicity level: </a:t>
            </a:r>
            <a:r>
              <a:rPr lang="en-GB" sz="1600">
                <a:highlight>
                  <a:srgbClr val="FFFFFF"/>
                </a:highlight>
                <a:latin typeface="Arial" panose="020B0604020202020204" pitchFamily="34" charset="0"/>
                <a:ea typeface="Lato"/>
                <a:cs typeface="Arial" panose="020B0604020202020204" pitchFamily="34" charset="0"/>
                <a:sym typeface="Lato"/>
              </a:rPr>
              <a:t>Medium .</a:t>
            </a:r>
          </a:p>
          <a:p>
            <a:pPr marL="0" lvl="0" indent="0">
              <a:lnSpc>
                <a:spcPct val="115000"/>
              </a:lnSpc>
              <a:spcBef>
                <a:spcPts val="1600"/>
              </a:spcBef>
              <a:buClr>
                <a:schemeClr val="dk1"/>
              </a:buClr>
              <a:buSzPts val="110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Type of evidence: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Ad-hoc qualitative insights.</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Benefits: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It can uncover unexpected outcomes and new areas of need, good to supplement other evidence, screenshots can make useful content for reporting and marketing.</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Considerations</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This method may generate a large amount of unstructured data that you need to review.</a:t>
            </a:r>
          </a:p>
          <a:p>
            <a:pPr marL="0" lvl="0" indent="0">
              <a:lnSpc>
                <a:spcPct val="115000"/>
              </a:lnSpc>
              <a:spcBef>
                <a:spcPts val="160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When to use: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After events or key engagements points.</a:t>
            </a:r>
          </a:p>
        </p:txBody>
      </p:sp>
      <p:sp>
        <p:nvSpPr>
          <p:cNvPr id="17" name="Text Placeholder 5">
            <a:extLst>
              <a:ext uri="{FF2B5EF4-FFF2-40B4-BE49-F238E27FC236}">
                <a16:creationId xmlns:a16="http://schemas.microsoft.com/office/drawing/2014/main" id="{345FE5F4-3D37-6D44-A8B2-D4698B996561}"/>
              </a:ext>
            </a:extLst>
          </p:cNvPr>
          <p:cNvSpPr txBox="1">
            <a:spLocks/>
          </p:cNvSpPr>
          <p:nvPr/>
        </p:nvSpPr>
        <p:spPr>
          <a:xfrm>
            <a:off x="609600" y="1129598"/>
            <a:ext cx="9619198" cy="60297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15000"/>
              </a:lnSpc>
              <a:spcBef>
                <a:spcPts val="0"/>
              </a:spcBef>
              <a:spcAft>
                <a:spcPts val="1600"/>
              </a:spcAft>
              <a:buClr>
                <a:schemeClr val="dk1"/>
              </a:buClr>
              <a:buSzPts val="110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Description: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Social media (Facebook, YouTube, Instagram, and Twitter) is a great way for disseminating information but it can also be used to collect feedback. You can use analytics to get evidence of your reach and use commentary to explore the difference you have made.</a:t>
            </a:r>
          </a:p>
        </p:txBody>
      </p:sp>
      <p:pic>
        <p:nvPicPr>
          <p:cNvPr id="18" name="Graphic 17" descr="Connections outline">
            <a:extLst>
              <a:ext uri="{FF2B5EF4-FFF2-40B4-BE49-F238E27FC236}">
                <a16:creationId xmlns:a16="http://schemas.microsoft.com/office/drawing/2014/main" id="{345D090D-9BEA-BA4C-8D21-868B971157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751679" y="1129598"/>
            <a:ext cx="932860" cy="932860"/>
          </a:xfrm>
          <a:prstGeom prst="rect">
            <a:avLst/>
          </a:prstGeom>
        </p:spPr>
      </p:pic>
      <p:sp>
        <p:nvSpPr>
          <p:cNvPr id="11" name="Content Placeholder 12">
            <a:extLst>
              <a:ext uri="{FF2B5EF4-FFF2-40B4-BE49-F238E27FC236}">
                <a16:creationId xmlns:a16="http://schemas.microsoft.com/office/drawing/2014/main" id="{7BC8FDAC-BB2B-2443-8418-E2E6CC63325F}"/>
              </a:ext>
            </a:extLst>
          </p:cNvPr>
          <p:cNvSpPr txBox="1">
            <a:spLocks/>
          </p:cNvSpPr>
          <p:nvPr/>
        </p:nvSpPr>
        <p:spPr>
          <a:xfrm>
            <a:off x="6299739" y="2292040"/>
            <a:ext cx="5384800" cy="4075710"/>
          </a:xfrm>
          <a:prstGeom prst="rect">
            <a:avLst/>
          </a:prstGeom>
          <a:ln>
            <a:solidFill>
              <a:schemeClr val="accent5"/>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Preparation needed: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Time needed to explore analytics, hashtags and tagged content, time to input data, and time to review and then use the data.</a:t>
            </a:r>
            <a:endPar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endParaRP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What do you need for this: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Online monitoring and reporting software (such as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5"/>
              </a:rPr>
              <a:t>Wakelet</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or a simple spreadsheet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6"/>
              </a:rPr>
              <a:t>example here</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t>
            </a:r>
          </a:p>
          <a:p>
            <a:pPr marL="0" lvl="0" indent="0">
              <a:spcBef>
                <a:spcPts val="1600"/>
              </a:spcBef>
              <a:spcAft>
                <a:spcPts val="1600"/>
              </a:spcAft>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Top tips for facilitating:</a:t>
            </a:r>
            <a:r>
              <a:rPr lang="en-GB" sz="1600" i="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There is a lot of data on social media. Be clear about what you are interested in but also look at unexpected feedback too.</a:t>
            </a:r>
          </a:p>
        </p:txBody>
      </p:sp>
      <p:sp>
        <p:nvSpPr>
          <p:cNvPr id="12" name="Google Shape;82;p16">
            <a:extLst>
              <a:ext uri="{FF2B5EF4-FFF2-40B4-BE49-F238E27FC236}">
                <a16:creationId xmlns:a16="http://schemas.microsoft.com/office/drawing/2014/main" id="{469764C7-48BA-7946-A0BA-0AC97AA97ADE}"/>
              </a:ext>
            </a:extLst>
          </p:cNvPr>
          <p:cNvSpPr txBox="1"/>
          <p:nvPr/>
        </p:nvSpPr>
        <p:spPr>
          <a:xfrm>
            <a:off x="8584442" y="6357581"/>
            <a:ext cx="3334885" cy="369302"/>
          </a:xfrm>
          <a:prstGeom prst="rect">
            <a:avLst/>
          </a:prstGeom>
          <a:noFill/>
          <a:ln>
            <a:noFill/>
          </a:ln>
        </p:spPr>
        <p:txBody>
          <a:bodyPr spcFirstLastPara="1" wrap="square" lIns="91425" tIns="91425" rIns="91425" bIns="91425" anchor="t" anchorCtr="0">
            <a:spAutoFit/>
          </a:bodyPr>
          <a:lstStyle/>
          <a:p>
            <a:pPr lvl="0"/>
            <a:r>
              <a:rPr lang="en-GB" sz="1200">
                <a:highlight>
                  <a:srgbClr val="FFFFFF"/>
                </a:highlight>
                <a:latin typeface="Lato"/>
                <a:ea typeface="Lato"/>
                <a:cs typeface="Lato"/>
                <a:sym typeface="Lato"/>
              </a:rPr>
              <a:t>Some content adapted from </a:t>
            </a:r>
            <a:r>
              <a:rPr lang="en-GB" sz="1200" u="sng">
                <a:solidFill>
                  <a:schemeClr val="hlink"/>
                </a:solidFill>
                <a:highlight>
                  <a:srgbClr val="FFFFFF"/>
                </a:highlight>
                <a:latin typeface="Lato"/>
                <a:ea typeface="Lato"/>
                <a:cs typeface="Lato"/>
                <a:sym typeface="Lato"/>
                <a:hlinkClick r:id="rId7"/>
              </a:rPr>
              <a:t>NCVO</a:t>
            </a:r>
            <a:r>
              <a:rPr lang="en-GB" sz="1200">
                <a:highlight>
                  <a:srgbClr val="FFFFFF"/>
                </a:highlight>
                <a:latin typeface="Lato"/>
                <a:ea typeface="Lato"/>
                <a:cs typeface="Lato"/>
                <a:sym typeface="Lato"/>
              </a:rPr>
              <a:t> and </a:t>
            </a:r>
            <a:r>
              <a:rPr lang="en-GB" sz="1200" u="sng">
                <a:solidFill>
                  <a:schemeClr val="hlink"/>
                </a:solidFill>
                <a:highlight>
                  <a:srgbClr val="FFFFFF"/>
                </a:highlight>
                <a:latin typeface="Lato"/>
                <a:ea typeface="Lato"/>
                <a:cs typeface="Lato"/>
                <a:sym typeface="Lato"/>
                <a:hlinkClick r:id="rId6"/>
              </a:rPr>
              <a:t>ESS</a:t>
            </a:r>
            <a:endParaRPr lang="en-GB" sz="1200">
              <a:highlight>
                <a:srgbClr val="FFFFFF"/>
              </a:highlight>
              <a:latin typeface="Lato"/>
              <a:ea typeface="Lato"/>
              <a:cs typeface="Lato"/>
              <a:sym typeface="Lato"/>
            </a:endParaRPr>
          </a:p>
        </p:txBody>
      </p:sp>
      <p:pic>
        <p:nvPicPr>
          <p:cNvPr id="15" name="Picture 14" descr="logo_forA4use_RGB.png">
            <a:extLst>
              <a:ext uri="{FF2B5EF4-FFF2-40B4-BE49-F238E27FC236}">
                <a16:creationId xmlns:a16="http://schemas.microsoft.com/office/drawing/2014/main" id="{6DD0267F-5142-4841-873D-1D93E59BB5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
        <p:nvSpPr>
          <p:cNvPr id="2" name="TextBox 1">
            <a:extLst>
              <a:ext uri="{FF2B5EF4-FFF2-40B4-BE49-F238E27FC236}">
                <a16:creationId xmlns:a16="http://schemas.microsoft.com/office/drawing/2014/main" id="{4EB9BE8F-B275-CD4B-BA64-3B836881A4D9}"/>
              </a:ext>
            </a:extLst>
          </p:cNvPr>
          <p:cNvSpPr txBox="1"/>
          <p:nvPr/>
        </p:nvSpPr>
        <p:spPr>
          <a:xfrm>
            <a:off x="18308320" y="3108960"/>
            <a:ext cx="184731" cy="369332"/>
          </a:xfrm>
          <a:prstGeom prst="rect">
            <a:avLst/>
          </a:prstGeom>
          <a:solidFill>
            <a:schemeClr val="accent5"/>
          </a:solidFill>
        </p:spPr>
        <p:txBody>
          <a:bodyPr wrap="none" rtlCol="0">
            <a:spAutoFit/>
          </a:bodyPr>
          <a:lstStyle/>
          <a:p>
            <a:endParaRPr lang="en-US"/>
          </a:p>
        </p:txBody>
      </p:sp>
    </p:spTree>
    <p:extLst>
      <p:ext uri="{BB962C8B-B14F-4D97-AF65-F5344CB8AC3E}">
        <p14:creationId xmlns:p14="http://schemas.microsoft.com/office/powerpoint/2010/main" val="4238272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F31F2B-75B0-3B40-B654-F90431C486F4}"/>
              </a:ext>
            </a:extLst>
          </p:cNvPr>
          <p:cNvSpPr>
            <a:spLocks noGrp="1"/>
          </p:cNvSpPr>
          <p:nvPr>
            <p:ph type="sldNum" idx="12"/>
          </p:nvPr>
        </p:nvSpPr>
        <p:spPr/>
        <p:txBody>
          <a:bodyPr/>
          <a:lstStyle/>
          <a:p>
            <a:fld id="{00000000-1234-1234-1234-123412341234}" type="slidenum">
              <a:rPr lang="en" smtClean="0"/>
              <a:pPr/>
              <a:t>14</a:t>
            </a:fld>
            <a:endParaRPr lang="en"/>
          </a:p>
        </p:txBody>
      </p:sp>
      <p:sp>
        <p:nvSpPr>
          <p:cNvPr id="13" name="Title 1">
            <a:extLst>
              <a:ext uri="{FF2B5EF4-FFF2-40B4-BE49-F238E27FC236}">
                <a16:creationId xmlns:a16="http://schemas.microsoft.com/office/drawing/2014/main" id="{DF5D31A3-2969-A84C-9D97-CF99C9361D2A}"/>
              </a:ext>
            </a:extLst>
          </p:cNvPr>
          <p:cNvSpPr>
            <a:spLocks noGrp="1"/>
          </p:cNvSpPr>
          <p:nvPr>
            <p:ph type="title"/>
          </p:nvPr>
        </p:nvSpPr>
        <p:spPr>
          <a:xfrm>
            <a:off x="609600" y="558804"/>
            <a:ext cx="9619200" cy="504000"/>
          </a:xfrm>
          <a:solidFill>
            <a:schemeClr val="accent5"/>
          </a:solidFill>
        </p:spPr>
        <p:txBody>
          <a:bodyPr>
            <a:normAutofit fontScale="90000"/>
          </a:bodyPr>
          <a:lstStyle/>
          <a:p>
            <a:r>
              <a:rPr lang="en-US">
                <a:solidFill>
                  <a:schemeClr val="bg1"/>
                </a:solidFill>
              </a:rPr>
              <a:t>Online discussions</a:t>
            </a:r>
          </a:p>
        </p:txBody>
      </p:sp>
      <p:sp>
        <p:nvSpPr>
          <p:cNvPr id="14" name="Content Placeholder 12">
            <a:extLst>
              <a:ext uri="{FF2B5EF4-FFF2-40B4-BE49-F238E27FC236}">
                <a16:creationId xmlns:a16="http://schemas.microsoft.com/office/drawing/2014/main" id="{79625EB1-9B74-0446-900A-CF717127A6E4}"/>
              </a:ext>
            </a:extLst>
          </p:cNvPr>
          <p:cNvSpPr txBox="1">
            <a:spLocks/>
          </p:cNvSpPr>
          <p:nvPr/>
        </p:nvSpPr>
        <p:spPr>
          <a:xfrm>
            <a:off x="609600" y="2292040"/>
            <a:ext cx="5384800" cy="4075710"/>
          </a:xfrm>
          <a:prstGeom prst="rect">
            <a:avLst/>
          </a:prstGeom>
          <a:ln>
            <a:solidFill>
              <a:schemeClr val="accent5"/>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lnSpc>
                <a:spcPct val="115000"/>
              </a:lnSpc>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Simplicity level: </a:t>
            </a:r>
            <a:r>
              <a:rPr lang="en-GB" sz="1600">
                <a:highlight>
                  <a:srgbClr val="FFFFFF"/>
                </a:highlight>
                <a:latin typeface="Arial" panose="020B0604020202020204" pitchFamily="34" charset="0"/>
                <a:ea typeface="Lato"/>
                <a:cs typeface="Arial" panose="020B0604020202020204" pitchFamily="34" charset="0"/>
                <a:sym typeface="Lato"/>
              </a:rPr>
              <a:t>Medium.</a:t>
            </a:r>
          </a:p>
          <a:p>
            <a:pPr marL="0" lvl="0" indent="0">
              <a:lnSpc>
                <a:spcPct val="115000"/>
              </a:lnSpc>
              <a:spcBef>
                <a:spcPts val="1600"/>
              </a:spcBef>
              <a:buClr>
                <a:schemeClr val="dk1"/>
              </a:buClr>
              <a:buSzPts val="110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Type of evidence: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Ad-hoc qualitative insights.</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Benefits: </a:t>
            </a:r>
            <a:r>
              <a:rPr lang="en-GB" sz="1600">
                <a:highlight>
                  <a:srgbClr val="FFFFFF"/>
                </a:highlight>
                <a:latin typeface="Arial" panose="020B0604020202020204" pitchFamily="34" charset="0"/>
                <a:ea typeface="Lato"/>
                <a:cs typeface="Arial" panose="020B0604020202020204" pitchFamily="34" charset="0"/>
                <a:sym typeface="Lato"/>
              </a:rPr>
              <a:t>Can uncover unexpected outcomes and new areas of need. Online presence can increase accessibility as it allows participants to contribute from home, at a variety of times, with greater anonymity.</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Considerations</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M</a:t>
            </a:r>
            <a:r>
              <a:rPr lang="en-GB" sz="1600">
                <a:highlight>
                  <a:srgbClr val="FFFFFF"/>
                </a:highlight>
                <a:latin typeface="Arial" panose="020B0604020202020204" pitchFamily="34" charset="0"/>
                <a:ea typeface="Lato"/>
                <a:cs typeface="Arial" panose="020B0604020202020204" pitchFamily="34" charset="0"/>
                <a:sym typeface="Lato"/>
              </a:rPr>
              <a:t>ay generate a large amount of unstructured data, and excludes those without digital skills. </a:t>
            </a:r>
          </a:p>
        </p:txBody>
      </p:sp>
      <p:sp>
        <p:nvSpPr>
          <p:cNvPr id="17" name="Text Placeholder 5">
            <a:extLst>
              <a:ext uri="{FF2B5EF4-FFF2-40B4-BE49-F238E27FC236}">
                <a16:creationId xmlns:a16="http://schemas.microsoft.com/office/drawing/2014/main" id="{345FE5F4-3D37-6D44-A8B2-D4698B996561}"/>
              </a:ext>
            </a:extLst>
          </p:cNvPr>
          <p:cNvSpPr txBox="1">
            <a:spLocks/>
          </p:cNvSpPr>
          <p:nvPr/>
        </p:nvSpPr>
        <p:spPr>
          <a:xfrm>
            <a:off x="529589" y="1116088"/>
            <a:ext cx="9619198" cy="60297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15000"/>
              </a:lnSpc>
              <a:spcBef>
                <a:spcPts val="0"/>
              </a:spcBef>
              <a:spcAft>
                <a:spcPts val="1600"/>
              </a:spcAft>
              <a:buClr>
                <a:schemeClr val="dk1"/>
              </a:buClr>
              <a:buSzPts val="110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Description: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Convening participants on a digital platform where they respond to discussion questions and other materials. Participants can interact and share responses in creative ways, such as by sharing pictures or videos.</a:t>
            </a:r>
            <a:endParaRPr lang="en-GB" sz="1600">
              <a:highlight>
                <a:srgbClr val="FFFFFF"/>
              </a:highlight>
              <a:latin typeface="Arial" panose="020B0604020202020204" pitchFamily="34" charset="0"/>
              <a:ea typeface="Lato"/>
              <a:cs typeface="Arial" panose="020B0604020202020204" pitchFamily="34" charset="0"/>
              <a:sym typeface="Lato"/>
            </a:endParaRPr>
          </a:p>
        </p:txBody>
      </p:sp>
      <p:pic>
        <p:nvPicPr>
          <p:cNvPr id="18" name="Graphic 17" descr="Chat bubble with solid fill">
            <a:extLst>
              <a:ext uri="{FF2B5EF4-FFF2-40B4-BE49-F238E27FC236}">
                <a16:creationId xmlns:a16="http://schemas.microsoft.com/office/drawing/2014/main" id="{345D090D-9BEA-BA4C-8D21-868B971157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664815" y="1097230"/>
            <a:ext cx="997596" cy="997596"/>
          </a:xfrm>
          <a:prstGeom prst="rect">
            <a:avLst/>
          </a:prstGeom>
        </p:spPr>
      </p:pic>
      <p:sp>
        <p:nvSpPr>
          <p:cNvPr id="11" name="Content Placeholder 12">
            <a:extLst>
              <a:ext uri="{FF2B5EF4-FFF2-40B4-BE49-F238E27FC236}">
                <a16:creationId xmlns:a16="http://schemas.microsoft.com/office/drawing/2014/main" id="{7BC8FDAC-BB2B-2443-8418-E2E6CC63325F}"/>
              </a:ext>
            </a:extLst>
          </p:cNvPr>
          <p:cNvSpPr txBox="1">
            <a:spLocks/>
          </p:cNvSpPr>
          <p:nvPr/>
        </p:nvSpPr>
        <p:spPr>
          <a:xfrm>
            <a:off x="6299739" y="2292040"/>
            <a:ext cx="5384800" cy="4075710"/>
          </a:xfrm>
          <a:prstGeom prst="rect">
            <a:avLst/>
          </a:prstGeom>
          <a:ln>
            <a:solidFill>
              <a:schemeClr val="accent5"/>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How often should I do: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Key moments in line with your planning cycles.</a:t>
            </a:r>
          </a:p>
          <a:p>
            <a:pPr marL="0" lvl="0" indent="0">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Preparation needed: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Time to explore the content and plan carefully how to capture and analyse data based on specific indicators.</a:t>
            </a:r>
            <a:endPar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endParaRP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What do you need for this: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Online monitoring and reporting software (such as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5">
                  <a:extLst>
                    <a:ext uri="{A12FA001-AC4F-418D-AE19-62706E023703}">
                      <ahyp:hlinkClr xmlns:ahyp="http://schemas.microsoft.com/office/drawing/2018/hyperlinkcolor" val="tx"/>
                    </a:ext>
                  </a:extLst>
                </a:hlinkClick>
              </a:rPr>
              <a:t>Wakelet</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or a simple spreadsheet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6">
                  <a:extLst>
                    <a:ext uri="{A12FA001-AC4F-418D-AE19-62706E023703}">
                      <ahyp:hlinkClr xmlns:ahyp="http://schemas.microsoft.com/office/drawing/2018/hyperlinkcolor" val="tx"/>
                    </a:ext>
                  </a:extLst>
                </a:hlinkClick>
              </a:rPr>
              <a:t>example here</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t>
            </a:r>
          </a:p>
          <a:p>
            <a:pPr marL="0" lvl="0" indent="0">
              <a:spcBef>
                <a:spcPts val="1600"/>
              </a:spcBef>
              <a:spcAft>
                <a:spcPts val="1600"/>
              </a:spcAft>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Top tips for facilitating:</a:t>
            </a:r>
            <a:r>
              <a:rPr lang="en-GB" sz="1600" i="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Build trust to allow people to share insights. Make sure instructions are clear and your discussions are easy to understand.</a:t>
            </a:r>
            <a:endParaRPr lang="en-GB" sz="1600">
              <a:solidFill>
                <a:srgbClr val="000000"/>
              </a:solidFill>
              <a:highlight>
                <a:srgbClr val="FFFFFF"/>
              </a:highlight>
              <a:latin typeface="Arial" panose="020B0604020202020204" pitchFamily="34" charset="0"/>
              <a:ea typeface="Lato"/>
              <a:cs typeface="Arial" panose="020B0604020202020204" pitchFamily="34" charset="0"/>
              <a:sym typeface="Lato"/>
            </a:endParaRPr>
          </a:p>
        </p:txBody>
      </p:sp>
      <p:sp>
        <p:nvSpPr>
          <p:cNvPr id="12" name="Google Shape;82;p16">
            <a:extLst>
              <a:ext uri="{FF2B5EF4-FFF2-40B4-BE49-F238E27FC236}">
                <a16:creationId xmlns:a16="http://schemas.microsoft.com/office/drawing/2014/main" id="{469764C7-48BA-7946-A0BA-0AC97AA97ADE}"/>
              </a:ext>
            </a:extLst>
          </p:cNvPr>
          <p:cNvSpPr txBox="1"/>
          <p:nvPr/>
        </p:nvSpPr>
        <p:spPr>
          <a:xfrm>
            <a:off x="8584442" y="6357581"/>
            <a:ext cx="3334885" cy="369302"/>
          </a:xfrm>
          <a:prstGeom prst="rect">
            <a:avLst/>
          </a:prstGeom>
          <a:noFill/>
          <a:ln>
            <a:noFill/>
          </a:ln>
        </p:spPr>
        <p:txBody>
          <a:bodyPr spcFirstLastPara="1" wrap="square" lIns="91425" tIns="91425" rIns="91425" bIns="91425" anchor="t" anchorCtr="0">
            <a:spAutoFit/>
          </a:bodyPr>
          <a:lstStyle/>
          <a:p>
            <a:pPr lvl="0"/>
            <a:r>
              <a:rPr lang="en-GB" sz="1200">
                <a:highlight>
                  <a:srgbClr val="FFFFFF"/>
                </a:highlight>
                <a:latin typeface="Lato"/>
                <a:ea typeface="Lato"/>
                <a:cs typeface="Lato"/>
                <a:sym typeface="Lato"/>
              </a:rPr>
              <a:t>Some content adapted from </a:t>
            </a:r>
            <a:r>
              <a:rPr lang="en-GB" sz="1200" u="sng">
                <a:solidFill>
                  <a:schemeClr val="hlink"/>
                </a:solidFill>
                <a:highlight>
                  <a:srgbClr val="FFFFFF"/>
                </a:highlight>
                <a:latin typeface="Lato"/>
                <a:ea typeface="Lato"/>
                <a:cs typeface="Lato"/>
                <a:sym typeface="Lato"/>
                <a:hlinkClick r:id="rId7"/>
              </a:rPr>
              <a:t>NPC</a:t>
            </a:r>
            <a:r>
              <a:rPr lang="en-GB" sz="1200">
                <a:highlight>
                  <a:srgbClr val="FFFFFF"/>
                </a:highlight>
                <a:latin typeface="Lato"/>
                <a:ea typeface="Lato"/>
                <a:cs typeface="Lato"/>
                <a:sym typeface="Lato"/>
              </a:rPr>
              <a:t> and </a:t>
            </a:r>
            <a:r>
              <a:rPr lang="en-GB" sz="1200" u="sng">
                <a:solidFill>
                  <a:schemeClr val="hlink"/>
                </a:solidFill>
                <a:highlight>
                  <a:srgbClr val="FFFFFF"/>
                </a:highlight>
                <a:latin typeface="Lato"/>
                <a:ea typeface="Lato"/>
                <a:cs typeface="Lato"/>
                <a:sym typeface="Lato"/>
                <a:hlinkClick r:id="rId6"/>
              </a:rPr>
              <a:t>ESS</a:t>
            </a:r>
            <a:endParaRPr lang="en-GB" sz="1200">
              <a:highlight>
                <a:srgbClr val="FFFFFF"/>
              </a:highlight>
              <a:latin typeface="Lato"/>
              <a:ea typeface="Lato"/>
              <a:cs typeface="Lato"/>
              <a:sym typeface="Lato"/>
            </a:endParaRPr>
          </a:p>
        </p:txBody>
      </p:sp>
      <p:pic>
        <p:nvPicPr>
          <p:cNvPr id="15" name="Picture 14" descr="logo_forA4use_RGB.png">
            <a:extLst>
              <a:ext uri="{FF2B5EF4-FFF2-40B4-BE49-F238E27FC236}">
                <a16:creationId xmlns:a16="http://schemas.microsoft.com/office/drawing/2014/main" id="{6DD0267F-5142-4841-873D-1D93E59BB5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
        <p:nvSpPr>
          <p:cNvPr id="2" name="TextBox 1">
            <a:extLst>
              <a:ext uri="{FF2B5EF4-FFF2-40B4-BE49-F238E27FC236}">
                <a16:creationId xmlns:a16="http://schemas.microsoft.com/office/drawing/2014/main" id="{4EB9BE8F-B275-CD4B-BA64-3B836881A4D9}"/>
              </a:ext>
            </a:extLst>
          </p:cNvPr>
          <p:cNvSpPr txBox="1"/>
          <p:nvPr/>
        </p:nvSpPr>
        <p:spPr>
          <a:xfrm>
            <a:off x="18308320" y="3108960"/>
            <a:ext cx="184731" cy="369332"/>
          </a:xfrm>
          <a:prstGeom prst="rect">
            <a:avLst/>
          </a:prstGeom>
          <a:solidFill>
            <a:schemeClr val="accent5"/>
          </a:solidFill>
        </p:spPr>
        <p:txBody>
          <a:bodyPr wrap="none" rtlCol="0">
            <a:spAutoFit/>
          </a:bodyPr>
          <a:lstStyle/>
          <a:p>
            <a:endParaRPr lang="en-US"/>
          </a:p>
        </p:txBody>
      </p:sp>
    </p:spTree>
    <p:extLst>
      <p:ext uri="{BB962C8B-B14F-4D97-AF65-F5344CB8AC3E}">
        <p14:creationId xmlns:p14="http://schemas.microsoft.com/office/powerpoint/2010/main" val="123948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F31F2B-75B0-3B40-B654-F90431C486F4}"/>
              </a:ext>
            </a:extLst>
          </p:cNvPr>
          <p:cNvSpPr>
            <a:spLocks noGrp="1"/>
          </p:cNvSpPr>
          <p:nvPr>
            <p:ph type="sldNum" idx="12"/>
          </p:nvPr>
        </p:nvSpPr>
        <p:spPr/>
        <p:txBody>
          <a:bodyPr/>
          <a:lstStyle/>
          <a:p>
            <a:fld id="{00000000-1234-1234-1234-123412341234}" type="slidenum">
              <a:rPr lang="en" smtClean="0"/>
              <a:pPr/>
              <a:t>15</a:t>
            </a:fld>
            <a:endParaRPr lang="en"/>
          </a:p>
        </p:txBody>
      </p:sp>
      <p:sp>
        <p:nvSpPr>
          <p:cNvPr id="13" name="Title 1">
            <a:extLst>
              <a:ext uri="{FF2B5EF4-FFF2-40B4-BE49-F238E27FC236}">
                <a16:creationId xmlns:a16="http://schemas.microsoft.com/office/drawing/2014/main" id="{DF5D31A3-2969-A84C-9D97-CF99C9361D2A}"/>
              </a:ext>
            </a:extLst>
          </p:cNvPr>
          <p:cNvSpPr>
            <a:spLocks noGrp="1"/>
          </p:cNvSpPr>
          <p:nvPr>
            <p:ph type="title"/>
          </p:nvPr>
        </p:nvSpPr>
        <p:spPr>
          <a:xfrm>
            <a:off x="609600" y="558804"/>
            <a:ext cx="9619200" cy="504000"/>
          </a:xfrm>
          <a:solidFill>
            <a:schemeClr val="accent5"/>
          </a:solidFill>
        </p:spPr>
        <p:txBody>
          <a:bodyPr>
            <a:normAutofit fontScale="90000"/>
          </a:bodyPr>
          <a:lstStyle/>
          <a:p>
            <a:r>
              <a:rPr lang="en-US">
                <a:solidFill>
                  <a:schemeClr val="bg1"/>
                </a:solidFill>
              </a:rPr>
              <a:t>Mobile ethnography</a:t>
            </a:r>
          </a:p>
        </p:txBody>
      </p:sp>
      <p:sp>
        <p:nvSpPr>
          <p:cNvPr id="14" name="Content Placeholder 12">
            <a:extLst>
              <a:ext uri="{FF2B5EF4-FFF2-40B4-BE49-F238E27FC236}">
                <a16:creationId xmlns:a16="http://schemas.microsoft.com/office/drawing/2014/main" id="{79625EB1-9B74-0446-900A-CF717127A6E4}"/>
              </a:ext>
            </a:extLst>
          </p:cNvPr>
          <p:cNvSpPr txBox="1">
            <a:spLocks/>
          </p:cNvSpPr>
          <p:nvPr/>
        </p:nvSpPr>
        <p:spPr>
          <a:xfrm>
            <a:off x="609600" y="2292040"/>
            <a:ext cx="5384800" cy="4075710"/>
          </a:xfrm>
          <a:prstGeom prst="rect">
            <a:avLst/>
          </a:prstGeom>
          <a:ln>
            <a:solidFill>
              <a:schemeClr val="accent5"/>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lnSpc>
                <a:spcPct val="115000"/>
              </a:lnSpc>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Simplicity level: </a:t>
            </a:r>
            <a:r>
              <a:rPr lang="en-GB" sz="1600">
                <a:highlight>
                  <a:srgbClr val="FFFFFF"/>
                </a:highlight>
                <a:latin typeface="Arial" panose="020B0604020202020204" pitchFamily="34" charset="0"/>
                <a:ea typeface="Lato"/>
                <a:cs typeface="Arial" panose="020B0604020202020204" pitchFamily="34" charset="0"/>
                <a:sym typeface="Lato"/>
              </a:rPr>
              <a:t>Medium.</a:t>
            </a:r>
          </a:p>
          <a:p>
            <a:pPr marL="0" lvl="0" indent="0">
              <a:lnSpc>
                <a:spcPct val="115000"/>
              </a:lnSpc>
              <a:spcBef>
                <a:spcPts val="1600"/>
              </a:spcBef>
              <a:buClr>
                <a:schemeClr val="dk1"/>
              </a:buClr>
              <a:buSzPts val="110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Type of evidence: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In-depth</a:t>
            </a: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qualitative insights.</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Benefits: </a:t>
            </a:r>
            <a:r>
              <a:rPr lang="en-GB" sz="1600">
                <a:highlight>
                  <a:srgbClr val="FFFFFF"/>
                </a:highlight>
                <a:latin typeface="Arial" panose="020B0604020202020204" pitchFamily="34" charset="0"/>
                <a:ea typeface="Lato"/>
                <a:cs typeface="Arial" panose="020B0604020202020204" pitchFamily="34" charset="0"/>
                <a:sym typeface="Lato"/>
              </a:rPr>
              <a:t>Collect rich insights from a range of participants simultaneously. Mobile ethnography can reveal attitudes and behaviour that participants might not share in a more traditional, in-person observation.</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Considerations</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Only gives a selective, partial perspective and challenging to conduct at scale.</a:t>
            </a:r>
            <a:endParaRPr lang="en-GB" sz="1600">
              <a:highlight>
                <a:srgbClr val="FFFFFF"/>
              </a:highlight>
              <a:latin typeface="Arial" panose="020B0604020202020204" pitchFamily="34" charset="0"/>
              <a:ea typeface="Lato"/>
              <a:cs typeface="Arial" panose="020B0604020202020204" pitchFamily="34" charset="0"/>
              <a:sym typeface="Lato"/>
            </a:endParaRPr>
          </a:p>
          <a:p>
            <a:pPr marL="0" lvl="0" indent="0">
              <a:lnSpc>
                <a:spcPct val="115000"/>
              </a:lnSpc>
              <a:spcBef>
                <a:spcPts val="160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When to use: </a:t>
            </a:r>
            <a:r>
              <a:rPr lang="en-GB" sz="1600">
                <a:highlight>
                  <a:srgbClr val="FFFFFF"/>
                </a:highlight>
                <a:latin typeface="Arial" panose="020B0604020202020204" pitchFamily="34" charset="0"/>
                <a:ea typeface="Lato"/>
                <a:cs typeface="Arial" panose="020B0604020202020204" pitchFamily="34" charset="0"/>
                <a:sym typeface="Lato"/>
              </a:rPr>
              <a:t>As part of a needs analysis or programme evaluation.</a:t>
            </a:r>
          </a:p>
        </p:txBody>
      </p:sp>
      <p:sp>
        <p:nvSpPr>
          <p:cNvPr id="17" name="Text Placeholder 5">
            <a:extLst>
              <a:ext uri="{FF2B5EF4-FFF2-40B4-BE49-F238E27FC236}">
                <a16:creationId xmlns:a16="http://schemas.microsoft.com/office/drawing/2014/main" id="{345FE5F4-3D37-6D44-A8B2-D4698B996561}"/>
              </a:ext>
            </a:extLst>
          </p:cNvPr>
          <p:cNvSpPr txBox="1">
            <a:spLocks/>
          </p:cNvSpPr>
          <p:nvPr/>
        </p:nvSpPr>
        <p:spPr>
          <a:xfrm>
            <a:off x="609600" y="1135476"/>
            <a:ext cx="9619198" cy="60297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15000"/>
              </a:lnSpc>
              <a:spcBef>
                <a:spcPts val="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Description: </a:t>
            </a:r>
            <a:r>
              <a:rPr lang="en-GB" sz="1600">
                <a:highlight>
                  <a:srgbClr val="FFFFFF"/>
                </a:highlight>
                <a:latin typeface="Arial" panose="020B0604020202020204" pitchFamily="34" charset="0"/>
                <a:ea typeface="Lato"/>
                <a:cs typeface="Arial" panose="020B0604020202020204" pitchFamily="34" charset="0"/>
                <a:sym typeface="Lato"/>
              </a:rPr>
              <a:t>Mobile phones can be used to ask the participant to document their own lives by taking photos or recording video diaries during a fixed time period. Such methods can be used to empower communities to collect and share data. </a:t>
            </a:r>
            <a:endParaRPr lang="en-GB" sz="1600">
              <a:solidFill>
                <a:schemeClr val="dk1"/>
              </a:solidFill>
              <a:highlight>
                <a:srgbClr val="FFFFFF"/>
              </a:highlight>
              <a:latin typeface="Arial" panose="020B0604020202020204" pitchFamily="34" charset="0"/>
              <a:ea typeface="Lato"/>
              <a:cs typeface="Arial" panose="020B0604020202020204" pitchFamily="34" charset="0"/>
              <a:sym typeface="Lato"/>
            </a:endParaRPr>
          </a:p>
        </p:txBody>
      </p:sp>
      <p:pic>
        <p:nvPicPr>
          <p:cNvPr id="18" name="Graphic 17" descr="Smart Phone with solid fill">
            <a:extLst>
              <a:ext uri="{FF2B5EF4-FFF2-40B4-BE49-F238E27FC236}">
                <a16:creationId xmlns:a16="http://schemas.microsoft.com/office/drawing/2014/main" id="{345D090D-9BEA-BA4C-8D21-868B971157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626540" y="1082322"/>
            <a:ext cx="955858" cy="955858"/>
          </a:xfrm>
          <a:prstGeom prst="rect">
            <a:avLst/>
          </a:prstGeom>
        </p:spPr>
      </p:pic>
      <p:sp>
        <p:nvSpPr>
          <p:cNvPr id="11" name="Content Placeholder 12">
            <a:extLst>
              <a:ext uri="{FF2B5EF4-FFF2-40B4-BE49-F238E27FC236}">
                <a16:creationId xmlns:a16="http://schemas.microsoft.com/office/drawing/2014/main" id="{7BC8FDAC-BB2B-2443-8418-E2E6CC63325F}"/>
              </a:ext>
            </a:extLst>
          </p:cNvPr>
          <p:cNvSpPr txBox="1">
            <a:spLocks/>
          </p:cNvSpPr>
          <p:nvPr/>
        </p:nvSpPr>
        <p:spPr>
          <a:xfrm>
            <a:off x="6299739" y="2292040"/>
            <a:ext cx="5384800" cy="4075710"/>
          </a:xfrm>
          <a:prstGeom prst="rect">
            <a:avLst/>
          </a:prstGeom>
          <a:ln>
            <a:solidFill>
              <a:schemeClr val="accent5"/>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Preparation needed: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Planning time and training on how to use the system needed. Time for collection, analysis and reviews.</a:t>
            </a:r>
            <a:endPar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endParaRP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What do you need for this: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Data collection hardware / software.</a:t>
            </a:r>
            <a:endParaRPr lang="en-GB" sz="1600">
              <a:solidFill>
                <a:srgbClr val="FF0000"/>
              </a:solidFill>
              <a:highlight>
                <a:srgbClr val="FFFFFF"/>
              </a:highlight>
              <a:latin typeface="Arial" panose="020B0604020202020204" pitchFamily="34" charset="0"/>
              <a:ea typeface="Lato"/>
              <a:cs typeface="Arial" panose="020B0604020202020204" pitchFamily="34" charset="0"/>
              <a:sym typeface="Lato"/>
            </a:endParaRP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Top tips for facilitating:</a:t>
            </a:r>
            <a:r>
              <a:rPr lang="en-GB" sz="1600" i="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Test the software on multiple device types so you know how it differs. Make sure the language used is accessible.</a:t>
            </a:r>
          </a:p>
        </p:txBody>
      </p:sp>
      <p:sp>
        <p:nvSpPr>
          <p:cNvPr id="12" name="Google Shape;82;p16">
            <a:extLst>
              <a:ext uri="{FF2B5EF4-FFF2-40B4-BE49-F238E27FC236}">
                <a16:creationId xmlns:a16="http://schemas.microsoft.com/office/drawing/2014/main" id="{469764C7-48BA-7946-A0BA-0AC97AA97ADE}"/>
              </a:ext>
            </a:extLst>
          </p:cNvPr>
          <p:cNvSpPr txBox="1"/>
          <p:nvPr/>
        </p:nvSpPr>
        <p:spPr>
          <a:xfrm>
            <a:off x="8521490" y="6373200"/>
            <a:ext cx="3334885" cy="369302"/>
          </a:xfrm>
          <a:prstGeom prst="rect">
            <a:avLst/>
          </a:prstGeom>
          <a:noFill/>
          <a:ln>
            <a:noFill/>
          </a:ln>
        </p:spPr>
        <p:txBody>
          <a:bodyPr spcFirstLastPara="1" wrap="square" lIns="91425" tIns="91425" rIns="91425" bIns="91425" anchor="t" anchorCtr="0">
            <a:spAutoFit/>
          </a:bodyPr>
          <a:lstStyle/>
          <a:p>
            <a:pPr lvl="0"/>
            <a:r>
              <a:rPr lang="en-GB" sz="1200">
                <a:highlight>
                  <a:srgbClr val="FFFFFF"/>
                </a:highlight>
                <a:latin typeface="Lato"/>
                <a:ea typeface="Lato"/>
                <a:cs typeface="Lato"/>
                <a:sym typeface="Lato"/>
              </a:rPr>
              <a:t>Some content adapted from </a:t>
            </a:r>
            <a:r>
              <a:rPr lang="en-GB" sz="1200" u="sng">
                <a:solidFill>
                  <a:schemeClr val="hlink"/>
                </a:solidFill>
                <a:highlight>
                  <a:srgbClr val="FFFFFF"/>
                </a:highlight>
                <a:latin typeface="Lato"/>
                <a:ea typeface="Lato"/>
                <a:cs typeface="Lato"/>
                <a:sym typeface="Lato"/>
                <a:hlinkClick r:id="rId5"/>
              </a:rPr>
              <a:t>NCVO</a:t>
            </a:r>
            <a:r>
              <a:rPr lang="en-GB" sz="1200">
                <a:highlight>
                  <a:srgbClr val="FFFFFF"/>
                </a:highlight>
                <a:latin typeface="Lato"/>
                <a:ea typeface="Lato"/>
                <a:cs typeface="Lato"/>
                <a:sym typeface="Lato"/>
              </a:rPr>
              <a:t> and </a:t>
            </a:r>
            <a:r>
              <a:rPr lang="en-GB" sz="1200" u="sng">
                <a:solidFill>
                  <a:schemeClr val="hlink"/>
                </a:solidFill>
                <a:highlight>
                  <a:srgbClr val="FFFFFF"/>
                </a:highlight>
                <a:latin typeface="Lato"/>
                <a:ea typeface="Lato"/>
                <a:cs typeface="Lato"/>
                <a:sym typeface="Lato"/>
                <a:hlinkClick r:id="rId6"/>
              </a:rPr>
              <a:t>NPC</a:t>
            </a:r>
            <a:endParaRPr lang="en-GB" sz="1200">
              <a:highlight>
                <a:srgbClr val="FFFFFF"/>
              </a:highlight>
              <a:latin typeface="Lato"/>
              <a:ea typeface="Lato"/>
              <a:cs typeface="Lato"/>
              <a:sym typeface="Lato"/>
            </a:endParaRPr>
          </a:p>
        </p:txBody>
      </p:sp>
      <p:pic>
        <p:nvPicPr>
          <p:cNvPr id="15" name="Picture 14" descr="logo_forA4use_RGB.png">
            <a:extLst>
              <a:ext uri="{FF2B5EF4-FFF2-40B4-BE49-F238E27FC236}">
                <a16:creationId xmlns:a16="http://schemas.microsoft.com/office/drawing/2014/main" id="{6DD0267F-5142-4841-873D-1D93E59BB5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
        <p:nvSpPr>
          <p:cNvPr id="2" name="TextBox 1">
            <a:extLst>
              <a:ext uri="{FF2B5EF4-FFF2-40B4-BE49-F238E27FC236}">
                <a16:creationId xmlns:a16="http://schemas.microsoft.com/office/drawing/2014/main" id="{4EB9BE8F-B275-CD4B-BA64-3B836881A4D9}"/>
              </a:ext>
            </a:extLst>
          </p:cNvPr>
          <p:cNvSpPr txBox="1"/>
          <p:nvPr/>
        </p:nvSpPr>
        <p:spPr>
          <a:xfrm>
            <a:off x="18308320" y="3108960"/>
            <a:ext cx="184731" cy="369332"/>
          </a:xfrm>
          <a:prstGeom prst="rect">
            <a:avLst/>
          </a:prstGeom>
          <a:solidFill>
            <a:schemeClr val="accent5"/>
          </a:solidFill>
        </p:spPr>
        <p:txBody>
          <a:bodyPr wrap="none" rtlCol="0">
            <a:spAutoFit/>
          </a:bodyPr>
          <a:lstStyle/>
          <a:p>
            <a:endParaRPr lang="en-US"/>
          </a:p>
        </p:txBody>
      </p:sp>
    </p:spTree>
    <p:extLst>
      <p:ext uri="{BB962C8B-B14F-4D97-AF65-F5344CB8AC3E}">
        <p14:creationId xmlns:p14="http://schemas.microsoft.com/office/powerpoint/2010/main" val="319866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F31F2B-75B0-3B40-B654-F90431C486F4}"/>
              </a:ext>
            </a:extLst>
          </p:cNvPr>
          <p:cNvSpPr>
            <a:spLocks noGrp="1"/>
          </p:cNvSpPr>
          <p:nvPr>
            <p:ph type="sldNum" idx="12"/>
          </p:nvPr>
        </p:nvSpPr>
        <p:spPr/>
        <p:txBody>
          <a:bodyPr/>
          <a:lstStyle/>
          <a:p>
            <a:fld id="{00000000-1234-1234-1234-123412341234}" type="slidenum">
              <a:rPr lang="en" smtClean="0"/>
              <a:pPr/>
              <a:t>16</a:t>
            </a:fld>
            <a:endParaRPr lang="en"/>
          </a:p>
        </p:txBody>
      </p:sp>
      <p:sp>
        <p:nvSpPr>
          <p:cNvPr id="13" name="Title 1">
            <a:extLst>
              <a:ext uri="{FF2B5EF4-FFF2-40B4-BE49-F238E27FC236}">
                <a16:creationId xmlns:a16="http://schemas.microsoft.com/office/drawing/2014/main" id="{DF5D31A3-2969-A84C-9D97-CF99C9361D2A}"/>
              </a:ext>
            </a:extLst>
          </p:cNvPr>
          <p:cNvSpPr>
            <a:spLocks noGrp="1"/>
          </p:cNvSpPr>
          <p:nvPr>
            <p:ph type="title"/>
          </p:nvPr>
        </p:nvSpPr>
        <p:spPr>
          <a:xfrm>
            <a:off x="609600" y="558804"/>
            <a:ext cx="9619200" cy="504000"/>
          </a:xfrm>
          <a:solidFill>
            <a:schemeClr val="accent5"/>
          </a:solidFill>
        </p:spPr>
        <p:txBody>
          <a:bodyPr>
            <a:normAutofit fontScale="90000"/>
          </a:bodyPr>
          <a:lstStyle/>
          <a:p>
            <a:r>
              <a:rPr lang="en-US">
                <a:solidFill>
                  <a:schemeClr val="bg1"/>
                </a:solidFill>
              </a:rPr>
              <a:t>Mobile surveys</a:t>
            </a:r>
          </a:p>
        </p:txBody>
      </p:sp>
      <p:sp>
        <p:nvSpPr>
          <p:cNvPr id="14" name="Content Placeholder 12">
            <a:extLst>
              <a:ext uri="{FF2B5EF4-FFF2-40B4-BE49-F238E27FC236}">
                <a16:creationId xmlns:a16="http://schemas.microsoft.com/office/drawing/2014/main" id="{79625EB1-9B74-0446-900A-CF717127A6E4}"/>
              </a:ext>
            </a:extLst>
          </p:cNvPr>
          <p:cNvSpPr txBox="1">
            <a:spLocks/>
          </p:cNvSpPr>
          <p:nvPr/>
        </p:nvSpPr>
        <p:spPr>
          <a:xfrm>
            <a:off x="609600" y="2292040"/>
            <a:ext cx="5384800" cy="4075710"/>
          </a:xfrm>
          <a:prstGeom prst="rect">
            <a:avLst/>
          </a:prstGeom>
          <a:ln>
            <a:solidFill>
              <a:schemeClr val="accent5"/>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lnSpc>
                <a:spcPct val="115000"/>
              </a:lnSpc>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Simplicity level: </a:t>
            </a:r>
            <a:r>
              <a:rPr lang="en-GB" sz="1600">
                <a:highlight>
                  <a:srgbClr val="FFFFFF"/>
                </a:highlight>
                <a:latin typeface="Arial" panose="020B0604020202020204" pitchFamily="34" charset="0"/>
                <a:ea typeface="Lato"/>
                <a:cs typeface="Arial" panose="020B0604020202020204" pitchFamily="34" charset="0"/>
                <a:sym typeface="Lato"/>
              </a:rPr>
              <a:t>Medium.</a:t>
            </a:r>
          </a:p>
          <a:p>
            <a:pPr marL="0" lvl="0" indent="0">
              <a:lnSpc>
                <a:spcPct val="115000"/>
              </a:lnSpc>
              <a:spcBef>
                <a:spcPts val="1600"/>
              </a:spcBef>
              <a:buClr>
                <a:schemeClr val="dk1"/>
              </a:buClr>
              <a:buSzPts val="110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Type of evidence: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Ad-hoc qualitative insights.</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Benefits: </a:t>
            </a:r>
            <a:r>
              <a:rPr lang="en-GB" sz="1600">
                <a:highlight>
                  <a:srgbClr val="FFFFFF"/>
                </a:highlight>
                <a:latin typeface="Arial" panose="020B0604020202020204" pitchFamily="34" charset="0"/>
                <a:ea typeface="Lato"/>
                <a:cs typeface="Arial" panose="020B0604020202020204" pitchFamily="34" charset="0"/>
                <a:sym typeface="Lato"/>
              </a:rPr>
              <a:t>Quick and easy data collection and aggregation. You can get real-time feedback and can make data visualisation easier.</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Considerations</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highlight>
                  <a:srgbClr val="FFFFFF"/>
                </a:highlight>
                <a:latin typeface="Arial" panose="020B0604020202020204" pitchFamily="34" charset="0"/>
                <a:ea typeface="Lato"/>
                <a:cs typeface="Arial" panose="020B0604020202020204" pitchFamily="34" charset="0"/>
                <a:sym typeface="Lato"/>
              </a:rPr>
              <a:t>Make sure any software is usable and doesn’t exclude anyone. Think carefully about how the platform integrates with your existing systems and any costs.</a:t>
            </a:r>
          </a:p>
          <a:p>
            <a:pPr marL="0" lvl="0" indent="0">
              <a:lnSpc>
                <a:spcPct val="115000"/>
              </a:lnSpc>
              <a:spcBef>
                <a:spcPts val="160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When to use: </a:t>
            </a:r>
            <a:r>
              <a:rPr lang="en-GB" sz="1600">
                <a:highlight>
                  <a:srgbClr val="FFFFFF"/>
                </a:highlight>
                <a:latin typeface="Arial" panose="020B0604020202020204" pitchFamily="34" charset="0"/>
                <a:ea typeface="Lato"/>
                <a:cs typeface="Arial" panose="020B0604020202020204" pitchFamily="34" charset="0"/>
                <a:sym typeface="Lato"/>
              </a:rPr>
              <a:t>Regular intervals in line with your programme milestones.</a:t>
            </a:r>
          </a:p>
        </p:txBody>
      </p:sp>
      <p:sp>
        <p:nvSpPr>
          <p:cNvPr id="17" name="Text Placeholder 5">
            <a:extLst>
              <a:ext uri="{FF2B5EF4-FFF2-40B4-BE49-F238E27FC236}">
                <a16:creationId xmlns:a16="http://schemas.microsoft.com/office/drawing/2014/main" id="{345FE5F4-3D37-6D44-A8B2-D4698B996561}"/>
              </a:ext>
            </a:extLst>
          </p:cNvPr>
          <p:cNvSpPr txBox="1">
            <a:spLocks/>
          </p:cNvSpPr>
          <p:nvPr/>
        </p:nvSpPr>
        <p:spPr>
          <a:xfrm>
            <a:off x="609600" y="1156149"/>
            <a:ext cx="9619198" cy="60297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15000"/>
              </a:lnSpc>
              <a:spcBef>
                <a:spcPts val="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Description: </a:t>
            </a:r>
            <a:r>
              <a:rPr lang="en-GB" sz="1600">
                <a:highlight>
                  <a:srgbClr val="FFFFFF"/>
                </a:highlight>
                <a:latin typeface="Arial" panose="020B0604020202020204" pitchFamily="34" charset="0"/>
                <a:ea typeface="Lato"/>
                <a:cs typeface="Arial" panose="020B0604020202020204" pitchFamily="34" charset="0"/>
                <a:sym typeface="Lato"/>
              </a:rPr>
              <a:t>Mobile phones can be used to answer short surveys or qualitative prompt questions via text. This can be useful for capturing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3"/>
              </a:rPr>
              <a:t>‘in the moment’</a:t>
            </a:r>
            <a:r>
              <a:rPr lang="en-GB" sz="1600">
                <a:highlight>
                  <a:srgbClr val="FFFFFF"/>
                </a:highlight>
                <a:latin typeface="Arial" panose="020B0604020202020204" pitchFamily="34" charset="0"/>
                <a:ea typeface="Lato"/>
                <a:cs typeface="Arial" panose="020B0604020202020204" pitchFamily="34" charset="0"/>
                <a:sym typeface="Lato"/>
              </a:rPr>
              <a:t> responses from participants. Tools available include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4">
                  <a:extLst>
                    <a:ext uri="{A12FA001-AC4F-418D-AE19-62706E023703}">
                      <ahyp:hlinkClr xmlns:ahyp="http://schemas.microsoft.com/office/drawing/2018/hyperlinkcolor" val="tx"/>
                    </a:ext>
                  </a:extLst>
                </a:hlinkClick>
              </a:rPr>
              <a:t>Magpi</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and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5">
                  <a:extLst>
                    <a:ext uri="{A12FA001-AC4F-418D-AE19-62706E023703}">
                      <ahyp:hlinkClr xmlns:ahyp="http://schemas.microsoft.com/office/drawing/2018/hyperlinkcolor" val="tx"/>
                    </a:ext>
                  </a:extLst>
                </a:hlinkClick>
              </a:rPr>
              <a:t>Kobocollect</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t>
            </a:r>
          </a:p>
        </p:txBody>
      </p:sp>
      <p:sp>
        <p:nvSpPr>
          <p:cNvPr id="11" name="Content Placeholder 12">
            <a:extLst>
              <a:ext uri="{FF2B5EF4-FFF2-40B4-BE49-F238E27FC236}">
                <a16:creationId xmlns:a16="http://schemas.microsoft.com/office/drawing/2014/main" id="{7BC8FDAC-BB2B-2443-8418-E2E6CC63325F}"/>
              </a:ext>
            </a:extLst>
          </p:cNvPr>
          <p:cNvSpPr txBox="1">
            <a:spLocks/>
          </p:cNvSpPr>
          <p:nvPr/>
        </p:nvSpPr>
        <p:spPr>
          <a:xfrm>
            <a:off x="6299739" y="2292040"/>
            <a:ext cx="5384800" cy="4075710"/>
          </a:xfrm>
          <a:prstGeom prst="rect">
            <a:avLst/>
          </a:prstGeom>
          <a:ln>
            <a:solidFill>
              <a:schemeClr val="accent5"/>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Preparation needed: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Planning time and training on how to use the system needed. Time for collection, analysis and reviews.</a:t>
            </a:r>
            <a:endPar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endParaRP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What do you need for this: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Data collection software and further advice is available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6"/>
              </a:rPr>
              <a:t>here</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 You can also provide links to surveys using platforms such as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7"/>
              </a:rPr>
              <a:t>SmartSurvey</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rPr>
              <a:t>.</a:t>
            </a:r>
            <a:endParaRPr lang="en-GB" sz="1600">
              <a:solidFill>
                <a:srgbClr val="000000"/>
              </a:solidFill>
              <a:highlight>
                <a:srgbClr val="FFFFFF"/>
              </a:highlight>
              <a:latin typeface="Arial" panose="020B0604020202020204" pitchFamily="34" charset="0"/>
              <a:ea typeface="Lato"/>
              <a:cs typeface="Arial" panose="020B0604020202020204" pitchFamily="34" charset="0"/>
              <a:sym typeface="Lato"/>
            </a:endParaRP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Top tips for facilitating:</a:t>
            </a:r>
            <a:r>
              <a:rPr lang="en-GB" sz="1600" i="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Test the software on multiple device types so you know how it differs. Make sure the language used is accessible.</a:t>
            </a:r>
          </a:p>
        </p:txBody>
      </p:sp>
      <p:sp>
        <p:nvSpPr>
          <p:cNvPr id="12" name="Google Shape;82;p16">
            <a:extLst>
              <a:ext uri="{FF2B5EF4-FFF2-40B4-BE49-F238E27FC236}">
                <a16:creationId xmlns:a16="http://schemas.microsoft.com/office/drawing/2014/main" id="{469764C7-48BA-7946-A0BA-0AC97AA97ADE}"/>
              </a:ext>
            </a:extLst>
          </p:cNvPr>
          <p:cNvSpPr txBox="1"/>
          <p:nvPr/>
        </p:nvSpPr>
        <p:spPr>
          <a:xfrm>
            <a:off x="8521490" y="6373200"/>
            <a:ext cx="3334885" cy="369302"/>
          </a:xfrm>
          <a:prstGeom prst="rect">
            <a:avLst/>
          </a:prstGeom>
          <a:noFill/>
          <a:ln>
            <a:noFill/>
          </a:ln>
        </p:spPr>
        <p:txBody>
          <a:bodyPr spcFirstLastPara="1" wrap="square" lIns="91425" tIns="91425" rIns="91425" bIns="91425" anchor="t" anchorCtr="0">
            <a:spAutoFit/>
          </a:bodyPr>
          <a:lstStyle/>
          <a:p>
            <a:pPr lvl="0"/>
            <a:r>
              <a:rPr lang="en-GB" sz="1200">
                <a:highlight>
                  <a:srgbClr val="FFFFFF"/>
                </a:highlight>
                <a:latin typeface="Lato"/>
                <a:ea typeface="Lato"/>
                <a:cs typeface="Lato"/>
                <a:sym typeface="Lato"/>
              </a:rPr>
              <a:t>Some content adapted from </a:t>
            </a:r>
            <a:r>
              <a:rPr lang="en-GB" sz="1200" u="sng">
                <a:solidFill>
                  <a:schemeClr val="hlink"/>
                </a:solidFill>
                <a:highlight>
                  <a:srgbClr val="FFFFFF"/>
                </a:highlight>
                <a:latin typeface="Lato"/>
                <a:ea typeface="Lato"/>
                <a:cs typeface="Lato"/>
                <a:sym typeface="Lato"/>
                <a:hlinkClick r:id="rId8"/>
              </a:rPr>
              <a:t>NCVO</a:t>
            </a:r>
            <a:r>
              <a:rPr lang="en-GB" sz="1200">
                <a:highlight>
                  <a:srgbClr val="FFFFFF"/>
                </a:highlight>
                <a:latin typeface="Lato"/>
                <a:ea typeface="Lato"/>
                <a:cs typeface="Lato"/>
                <a:sym typeface="Lato"/>
              </a:rPr>
              <a:t> and </a:t>
            </a:r>
            <a:r>
              <a:rPr lang="en-GB" sz="1200" u="sng">
                <a:solidFill>
                  <a:schemeClr val="hlink"/>
                </a:solidFill>
                <a:highlight>
                  <a:srgbClr val="FFFFFF"/>
                </a:highlight>
                <a:latin typeface="Lato"/>
                <a:ea typeface="Lato"/>
                <a:cs typeface="Lato"/>
                <a:sym typeface="Lato"/>
                <a:hlinkClick r:id="rId9"/>
              </a:rPr>
              <a:t>NPC</a:t>
            </a:r>
            <a:endParaRPr lang="en-GB" sz="1200">
              <a:highlight>
                <a:srgbClr val="FFFFFF"/>
              </a:highlight>
              <a:latin typeface="Lato"/>
              <a:ea typeface="Lato"/>
              <a:cs typeface="Lato"/>
              <a:sym typeface="Lato"/>
            </a:endParaRPr>
          </a:p>
        </p:txBody>
      </p:sp>
      <p:pic>
        <p:nvPicPr>
          <p:cNvPr id="15" name="Picture 14" descr="logo_forA4use_RGB.png">
            <a:extLst>
              <a:ext uri="{FF2B5EF4-FFF2-40B4-BE49-F238E27FC236}">
                <a16:creationId xmlns:a16="http://schemas.microsoft.com/office/drawing/2014/main" id="{6DD0267F-5142-4841-873D-1D93E59BB59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
        <p:nvSpPr>
          <p:cNvPr id="2" name="TextBox 1">
            <a:extLst>
              <a:ext uri="{FF2B5EF4-FFF2-40B4-BE49-F238E27FC236}">
                <a16:creationId xmlns:a16="http://schemas.microsoft.com/office/drawing/2014/main" id="{4EB9BE8F-B275-CD4B-BA64-3B836881A4D9}"/>
              </a:ext>
            </a:extLst>
          </p:cNvPr>
          <p:cNvSpPr txBox="1"/>
          <p:nvPr/>
        </p:nvSpPr>
        <p:spPr>
          <a:xfrm>
            <a:off x="18308320" y="3108960"/>
            <a:ext cx="184731" cy="369332"/>
          </a:xfrm>
          <a:prstGeom prst="rect">
            <a:avLst/>
          </a:prstGeom>
          <a:solidFill>
            <a:schemeClr val="accent5"/>
          </a:solidFill>
        </p:spPr>
        <p:txBody>
          <a:bodyPr wrap="none" rtlCol="0">
            <a:spAutoFit/>
          </a:bodyPr>
          <a:lstStyle/>
          <a:p>
            <a:endParaRPr lang="en-US"/>
          </a:p>
        </p:txBody>
      </p:sp>
      <p:grpSp>
        <p:nvGrpSpPr>
          <p:cNvPr id="6" name="Group 5">
            <a:extLst>
              <a:ext uri="{FF2B5EF4-FFF2-40B4-BE49-F238E27FC236}">
                <a16:creationId xmlns:a16="http://schemas.microsoft.com/office/drawing/2014/main" id="{9493ED6E-25A2-2F4A-9E43-3F7A6EBE79D3}"/>
              </a:ext>
            </a:extLst>
          </p:cNvPr>
          <p:cNvGrpSpPr/>
          <p:nvPr/>
        </p:nvGrpSpPr>
        <p:grpSpPr>
          <a:xfrm>
            <a:off x="10538459" y="1052608"/>
            <a:ext cx="1123952" cy="1146087"/>
            <a:chOff x="9143998" y="686168"/>
            <a:chExt cx="1262743" cy="1262743"/>
          </a:xfrm>
        </p:grpSpPr>
        <p:pic>
          <p:nvPicPr>
            <p:cNvPr id="18" name="Graphic 17" descr="Smart Phone with solid fill">
              <a:extLst>
                <a:ext uri="{FF2B5EF4-FFF2-40B4-BE49-F238E27FC236}">
                  <a16:creationId xmlns:a16="http://schemas.microsoft.com/office/drawing/2014/main" id="{345D090D-9BEA-BA4C-8D21-868B971157A4}"/>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9143998" y="686168"/>
              <a:ext cx="1262743" cy="1262743"/>
            </a:xfrm>
            <a:prstGeom prst="rect">
              <a:avLst/>
            </a:prstGeom>
          </p:spPr>
        </p:pic>
        <p:pic>
          <p:nvPicPr>
            <p:cNvPr id="5" name="Graphic 4" descr="Questions with solid fill">
              <a:extLst>
                <a:ext uri="{FF2B5EF4-FFF2-40B4-BE49-F238E27FC236}">
                  <a16:creationId xmlns:a16="http://schemas.microsoft.com/office/drawing/2014/main" id="{77715354-636D-9B4C-96C2-9CBFFF178CD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16735" y="1166647"/>
              <a:ext cx="317267" cy="317267"/>
            </a:xfrm>
            <a:prstGeom prst="rect">
              <a:avLst/>
            </a:prstGeom>
          </p:spPr>
        </p:pic>
      </p:grpSp>
    </p:spTree>
    <p:extLst>
      <p:ext uri="{BB962C8B-B14F-4D97-AF65-F5344CB8AC3E}">
        <p14:creationId xmlns:p14="http://schemas.microsoft.com/office/powerpoint/2010/main" val="1273744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F31F2B-75B0-3B40-B654-F90431C486F4}"/>
              </a:ext>
            </a:extLst>
          </p:cNvPr>
          <p:cNvSpPr>
            <a:spLocks noGrp="1"/>
          </p:cNvSpPr>
          <p:nvPr>
            <p:ph type="sldNum" idx="12"/>
          </p:nvPr>
        </p:nvSpPr>
        <p:spPr/>
        <p:txBody>
          <a:bodyPr/>
          <a:lstStyle/>
          <a:p>
            <a:fld id="{00000000-1234-1234-1234-123412341234}" type="slidenum">
              <a:rPr lang="en" smtClean="0"/>
              <a:pPr/>
              <a:t>17</a:t>
            </a:fld>
            <a:endParaRPr lang="en"/>
          </a:p>
        </p:txBody>
      </p:sp>
      <p:sp>
        <p:nvSpPr>
          <p:cNvPr id="13" name="Title 1">
            <a:extLst>
              <a:ext uri="{FF2B5EF4-FFF2-40B4-BE49-F238E27FC236}">
                <a16:creationId xmlns:a16="http://schemas.microsoft.com/office/drawing/2014/main" id="{DF5D31A3-2969-A84C-9D97-CF99C9361D2A}"/>
              </a:ext>
            </a:extLst>
          </p:cNvPr>
          <p:cNvSpPr>
            <a:spLocks noGrp="1"/>
          </p:cNvSpPr>
          <p:nvPr>
            <p:ph type="title"/>
          </p:nvPr>
        </p:nvSpPr>
        <p:spPr>
          <a:xfrm>
            <a:off x="609600" y="558804"/>
            <a:ext cx="9619200" cy="504000"/>
          </a:xfrm>
          <a:solidFill>
            <a:schemeClr val="accent5"/>
          </a:solidFill>
        </p:spPr>
        <p:txBody>
          <a:bodyPr>
            <a:normAutofit fontScale="90000"/>
          </a:bodyPr>
          <a:lstStyle/>
          <a:p>
            <a:r>
              <a:rPr lang="en-US">
                <a:solidFill>
                  <a:schemeClr val="bg1"/>
                </a:solidFill>
              </a:rPr>
              <a:t>Short polls</a:t>
            </a:r>
          </a:p>
        </p:txBody>
      </p:sp>
      <p:sp>
        <p:nvSpPr>
          <p:cNvPr id="14" name="Content Placeholder 12">
            <a:extLst>
              <a:ext uri="{FF2B5EF4-FFF2-40B4-BE49-F238E27FC236}">
                <a16:creationId xmlns:a16="http://schemas.microsoft.com/office/drawing/2014/main" id="{79625EB1-9B74-0446-900A-CF717127A6E4}"/>
              </a:ext>
            </a:extLst>
          </p:cNvPr>
          <p:cNvSpPr txBox="1">
            <a:spLocks/>
          </p:cNvSpPr>
          <p:nvPr/>
        </p:nvSpPr>
        <p:spPr>
          <a:xfrm>
            <a:off x="609600" y="2292040"/>
            <a:ext cx="5384800" cy="4075710"/>
          </a:xfrm>
          <a:prstGeom prst="rect">
            <a:avLst/>
          </a:prstGeom>
          <a:ln>
            <a:solidFill>
              <a:schemeClr val="accent5"/>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lnSpc>
                <a:spcPct val="115000"/>
              </a:lnSpc>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Simplicity level: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Easy.</a:t>
            </a:r>
          </a:p>
          <a:p>
            <a:pPr marL="0" lvl="0" indent="0">
              <a:lnSpc>
                <a:spcPct val="115000"/>
              </a:lnSpc>
              <a:spcBef>
                <a:spcPts val="1600"/>
              </a:spcBef>
              <a:buClr>
                <a:schemeClr val="dk1"/>
              </a:buClr>
              <a:buSzPts val="110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Type of evidence: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Ad-hoc qual or quant insights.</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Benefits: </a:t>
            </a:r>
            <a:r>
              <a:rPr lang="en-GB" sz="1600">
                <a:highlight>
                  <a:srgbClr val="FFFFFF"/>
                </a:highlight>
                <a:latin typeface="Arial" panose="020B0604020202020204" pitchFamily="34" charset="0"/>
                <a:ea typeface="Lato"/>
                <a:cs typeface="Arial" panose="020B0604020202020204" pitchFamily="34" charset="0"/>
                <a:sym typeface="Lato"/>
              </a:rPr>
              <a:t>A useful way to gather data quickly and cheaply. Can use anonymity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to gather opinions on more sensitive topics.</a:t>
            </a:r>
            <a:endParaRPr lang="en-GB" sz="1600">
              <a:highlight>
                <a:srgbClr val="FFFFFF"/>
              </a:highlight>
              <a:latin typeface="Arial" panose="020B0604020202020204" pitchFamily="34" charset="0"/>
              <a:ea typeface="Lato"/>
              <a:cs typeface="Arial" panose="020B0604020202020204" pitchFamily="34" charset="0"/>
              <a:sym typeface="Lato"/>
            </a:endParaRP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Considerations</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A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hlinkClick r:id="rId3"/>
              </a:rPr>
              <a:t>sample</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bias is likely. To avoid annoying users make sure the results matter to users. May be unable to understand the reasons behind comments.</a:t>
            </a:r>
          </a:p>
          <a:p>
            <a:pPr marL="0" lvl="0" indent="0">
              <a:lnSpc>
                <a:spcPct val="115000"/>
              </a:lnSpc>
              <a:spcBef>
                <a:spcPts val="160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When to use: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Regular intervals in line with your planning meetings.</a:t>
            </a:r>
          </a:p>
        </p:txBody>
      </p:sp>
      <p:sp>
        <p:nvSpPr>
          <p:cNvPr id="17" name="Text Placeholder 5">
            <a:extLst>
              <a:ext uri="{FF2B5EF4-FFF2-40B4-BE49-F238E27FC236}">
                <a16:creationId xmlns:a16="http://schemas.microsoft.com/office/drawing/2014/main" id="{345FE5F4-3D37-6D44-A8B2-D4698B996561}"/>
              </a:ext>
            </a:extLst>
          </p:cNvPr>
          <p:cNvSpPr txBox="1">
            <a:spLocks/>
          </p:cNvSpPr>
          <p:nvPr/>
        </p:nvSpPr>
        <p:spPr>
          <a:xfrm>
            <a:off x="609602" y="1197593"/>
            <a:ext cx="9619198" cy="60297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15000"/>
              </a:lnSpc>
              <a:spcBef>
                <a:spcPts val="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Description: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Short polls can be used to assess people’s opinions in real-time. This could be an online poll where people select their preferred option, a live poll or show of hands, or a suggestion session. Alternatively, you could send out pre-stamped envelopes or postcards.</a:t>
            </a:r>
          </a:p>
        </p:txBody>
      </p:sp>
      <p:sp>
        <p:nvSpPr>
          <p:cNvPr id="11" name="Content Placeholder 12">
            <a:extLst>
              <a:ext uri="{FF2B5EF4-FFF2-40B4-BE49-F238E27FC236}">
                <a16:creationId xmlns:a16="http://schemas.microsoft.com/office/drawing/2014/main" id="{7BC8FDAC-BB2B-2443-8418-E2E6CC63325F}"/>
              </a:ext>
            </a:extLst>
          </p:cNvPr>
          <p:cNvSpPr txBox="1">
            <a:spLocks/>
          </p:cNvSpPr>
          <p:nvPr/>
        </p:nvSpPr>
        <p:spPr>
          <a:xfrm>
            <a:off x="6299739" y="2292040"/>
            <a:ext cx="5384800" cy="4075710"/>
          </a:xfrm>
          <a:prstGeom prst="rect">
            <a:avLst/>
          </a:prstGeom>
          <a:ln>
            <a:solidFill>
              <a:schemeClr val="accent5"/>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Preparation needed: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Planning and dissemination time needed. Time for participants to respond, analysis time and time to share findings also required.</a:t>
            </a:r>
            <a:endPar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endParaRP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What do you need for this: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Polling software (either live poll like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4"/>
              </a:rPr>
              <a:t>Mentimeter</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 or a survey like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5"/>
              </a:rPr>
              <a:t>SmartSurvey</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 suggestion box, pens and paper or pre-paid envelopes and postcards.</a:t>
            </a:r>
            <a:endParaRPr lang="en-GB" sz="1600">
              <a:solidFill>
                <a:srgbClr val="000000"/>
              </a:solidFill>
              <a:highlight>
                <a:srgbClr val="FFFFFF"/>
              </a:highlight>
              <a:latin typeface="Arial" panose="020B0604020202020204" pitchFamily="34" charset="0"/>
              <a:ea typeface="Lato"/>
              <a:cs typeface="Arial" panose="020B0604020202020204" pitchFamily="34" charset="0"/>
              <a:sym typeface="Lato"/>
            </a:endParaRPr>
          </a:p>
          <a:p>
            <a:pPr marL="0" lvl="0" indent="0">
              <a:spcBef>
                <a:spcPts val="1600"/>
              </a:spcBef>
              <a:spcAft>
                <a:spcPts val="1600"/>
              </a:spcAft>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Top tips for facilitating:</a:t>
            </a:r>
            <a:r>
              <a:rPr lang="en-GB" sz="1600" i="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For remote polls make sure the question is clear and the poll is shared at the right point with individuals. Make sure you have a process for feeding back on suggestions.</a:t>
            </a:r>
            <a:endPar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endParaRPr>
          </a:p>
        </p:txBody>
      </p:sp>
      <p:sp>
        <p:nvSpPr>
          <p:cNvPr id="12" name="Google Shape;82;p16">
            <a:extLst>
              <a:ext uri="{FF2B5EF4-FFF2-40B4-BE49-F238E27FC236}">
                <a16:creationId xmlns:a16="http://schemas.microsoft.com/office/drawing/2014/main" id="{469764C7-48BA-7946-A0BA-0AC97AA97ADE}"/>
              </a:ext>
            </a:extLst>
          </p:cNvPr>
          <p:cNvSpPr txBox="1"/>
          <p:nvPr/>
        </p:nvSpPr>
        <p:spPr>
          <a:xfrm>
            <a:off x="8949516" y="6373200"/>
            <a:ext cx="2735023" cy="369302"/>
          </a:xfrm>
          <a:prstGeom prst="rect">
            <a:avLst/>
          </a:prstGeom>
          <a:noFill/>
          <a:ln>
            <a:noFill/>
          </a:ln>
        </p:spPr>
        <p:txBody>
          <a:bodyPr spcFirstLastPara="1" wrap="square" lIns="91425" tIns="91425" rIns="91425" bIns="91425" anchor="t" anchorCtr="0">
            <a:spAutoFit/>
          </a:bodyPr>
          <a:lstStyle/>
          <a:p>
            <a:pPr lvl="0"/>
            <a:r>
              <a:rPr lang="en-GB" sz="1200">
                <a:highlight>
                  <a:srgbClr val="FFFFFF"/>
                </a:highlight>
                <a:latin typeface="Lato"/>
                <a:ea typeface="Lato"/>
                <a:cs typeface="Lato"/>
                <a:sym typeface="Lato"/>
              </a:rPr>
              <a:t>Some content adapted from </a:t>
            </a:r>
            <a:r>
              <a:rPr lang="en-GB" sz="1200" u="sng">
                <a:solidFill>
                  <a:schemeClr val="hlink"/>
                </a:solidFill>
                <a:highlight>
                  <a:srgbClr val="FFFFFF"/>
                </a:highlight>
                <a:latin typeface="Lato"/>
                <a:ea typeface="Lato"/>
                <a:cs typeface="Lato"/>
                <a:sym typeface="Lato"/>
                <a:hlinkClick r:id="rId6"/>
              </a:rPr>
              <a:t>NCVO</a:t>
            </a:r>
            <a:endParaRPr lang="en-GB" sz="1200">
              <a:highlight>
                <a:srgbClr val="FFFFFF"/>
              </a:highlight>
              <a:latin typeface="Lato"/>
              <a:ea typeface="Lato"/>
              <a:cs typeface="Lato"/>
              <a:sym typeface="Lato"/>
            </a:endParaRPr>
          </a:p>
        </p:txBody>
      </p:sp>
      <p:pic>
        <p:nvPicPr>
          <p:cNvPr id="15" name="Picture 14" descr="logo_forA4use_RGB.png">
            <a:extLst>
              <a:ext uri="{FF2B5EF4-FFF2-40B4-BE49-F238E27FC236}">
                <a16:creationId xmlns:a16="http://schemas.microsoft.com/office/drawing/2014/main" id="{6DD0267F-5142-4841-873D-1D93E59BB5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
        <p:nvSpPr>
          <p:cNvPr id="2" name="TextBox 1">
            <a:extLst>
              <a:ext uri="{FF2B5EF4-FFF2-40B4-BE49-F238E27FC236}">
                <a16:creationId xmlns:a16="http://schemas.microsoft.com/office/drawing/2014/main" id="{4EB9BE8F-B275-CD4B-BA64-3B836881A4D9}"/>
              </a:ext>
            </a:extLst>
          </p:cNvPr>
          <p:cNvSpPr txBox="1"/>
          <p:nvPr/>
        </p:nvSpPr>
        <p:spPr>
          <a:xfrm>
            <a:off x="18308320" y="3108960"/>
            <a:ext cx="184731" cy="369332"/>
          </a:xfrm>
          <a:prstGeom prst="rect">
            <a:avLst/>
          </a:prstGeom>
          <a:solidFill>
            <a:schemeClr val="accent5"/>
          </a:solidFill>
        </p:spPr>
        <p:txBody>
          <a:bodyPr wrap="none" rtlCol="0">
            <a:spAutoFit/>
          </a:bodyPr>
          <a:lstStyle/>
          <a:p>
            <a:endParaRPr lang="en-US"/>
          </a:p>
        </p:txBody>
      </p:sp>
      <p:pic>
        <p:nvPicPr>
          <p:cNvPr id="5" name="Graphic 4" descr="Questions with solid fill">
            <a:extLst>
              <a:ext uri="{FF2B5EF4-FFF2-40B4-BE49-F238E27FC236}">
                <a16:creationId xmlns:a16="http://schemas.microsoft.com/office/drawing/2014/main" id="{77715354-636D-9B4C-96C2-9CBFFF178CD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68691" y="1106339"/>
            <a:ext cx="813707" cy="813707"/>
          </a:xfrm>
          <a:prstGeom prst="rect">
            <a:avLst/>
          </a:prstGeom>
        </p:spPr>
      </p:pic>
    </p:spTree>
    <p:extLst>
      <p:ext uri="{BB962C8B-B14F-4D97-AF65-F5344CB8AC3E}">
        <p14:creationId xmlns:p14="http://schemas.microsoft.com/office/powerpoint/2010/main" val="3280024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4CF7-A760-D148-B811-502E10F5AAB9}"/>
              </a:ext>
            </a:extLst>
          </p:cNvPr>
          <p:cNvSpPr>
            <a:spLocks noGrp="1"/>
          </p:cNvSpPr>
          <p:nvPr>
            <p:ph type="title"/>
          </p:nvPr>
        </p:nvSpPr>
        <p:spPr/>
        <p:txBody>
          <a:bodyPr/>
          <a:lstStyle/>
          <a:p>
            <a:r>
              <a:rPr lang="en" dirty="0">
                <a:ea typeface="Montserrat"/>
                <a:cs typeface="Montserrat"/>
                <a:sym typeface="Montserrat"/>
              </a:rPr>
              <a:t>Tips for using creative methods</a:t>
            </a:r>
            <a:endParaRPr lang="en-US" dirty="0"/>
          </a:p>
        </p:txBody>
      </p:sp>
      <p:sp>
        <p:nvSpPr>
          <p:cNvPr id="3" name="Content Placeholder 2">
            <a:extLst>
              <a:ext uri="{FF2B5EF4-FFF2-40B4-BE49-F238E27FC236}">
                <a16:creationId xmlns:a16="http://schemas.microsoft.com/office/drawing/2014/main" id="{40B8919E-4019-8849-8983-42D7795A7A7D}"/>
              </a:ext>
            </a:extLst>
          </p:cNvPr>
          <p:cNvSpPr>
            <a:spLocks noGrp="1"/>
          </p:cNvSpPr>
          <p:nvPr>
            <p:ph idx="1"/>
          </p:nvPr>
        </p:nvSpPr>
        <p:spPr/>
        <p:txBody>
          <a:bodyPr vert="horz" lIns="0" tIns="0" rIns="0" bIns="0" rtlCol="0" anchor="t">
            <a:noAutofit/>
          </a:bodyPr>
          <a:lstStyle/>
          <a:p>
            <a:pPr marL="457200">
              <a:spcBef>
                <a:spcPts val="0"/>
              </a:spcBef>
              <a:spcAft>
                <a:spcPts val="0"/>
              </a:spcAft>
              <a:buClr>
                <a:srgbClr val="000000"/>
              </a:buClr>
              <a:buSzPct val="100000"/>
            </a:pPr>
            <a:r>
              <a:rPr lang="en-GB" dirty="0">
                <a:solidFill>
                  <a:schemeClr val="dk1"/>
                </a:solidFill>
                <a:ea typeface="Lato"/>
                <a:cs typeface="Lato"/>
                <a:sym typeface="Lato"/>
              </a:rPr>
              <a:t>Be clear on why you are doing it, the questions you are seeking to answer and what value it brings to your work and to your users’ experience. </a:t>
            </a:r>
            <a:endParaRPr lang="en-GB">
              <a:solidFill>
                <a:srgbClr val="000000"/>
              </a:solidFill>
              <a:ea typeface="Lato"/>
              <a:cs typeface="Lato"/>
            </a:endParaRPr>
          </a:p>
          <a:p>
            <a:pPr marL="457200">
              <a:spcBef>
                <a:spcPts val="0"/>
              </a:spcBef>
              <a:spcAft>
                <a:spcPts val="0"/>
              </a:spcAft>
              <a:buClr>
                <a:srgbClr val="000000"/>
              </a:buClr>
              <a:buSzPct val="100000"/>
            </a:pPr>
            <a:r>
              <a:rPr lang="en-GB" dirty="0">
                <a:solidFill>
                  <a:srgbClr val="000000"/>
                </a:solidFill>
                <a:ea typeface="Lato"/>
                <a:cs typeface="Lato"/>
                <a:sym typeface="Lato"/>
              </a:rPr>
              <a:t>Creative doesn't necessarily mean quicker. Be realistic about how long it takes.</a:t>
            </a:r>
            <a:endParaRPr lang="en-GB" dirty="0">
              <a:solidFill>
                <a:srgbClr val="FF0000"/>
              </a:solidFill>
              <a:ea typeface="Lato"/>
              <a:cs typeface="Lato"/>
            </a:endParaRPr>
          </a:p>
          <a:p>
            <a:pPr marL="457200">
              <a:spcBef>
                <a:spcPts val="0"/>
              </a:spcBef>
              <a:spcAft>
                <a:spcPts val="0"/>
              </a:spcAft>
              <a:buClr>
                <a:srgbClr val="000000"/>
              </a:buClr>
              <a:buSzPct val="100000"/>
            </a:pPr>
            <a:r>
              <a:rPr lang="en-GB" dirty="0">
                <a:solidFill>
                  <a:srgbClr val="000000"/>
                </a:solidFill>
                <a:ea typeface="Lato"/>
                <a:cs typeface="Lato"/>
                <a:sym typeface="Lato"/>
              </a:rPr>
              <a:t>Choose methods that </a:t>
            </a:r>
            <a:r>
              <a:rPr lang="en-GB" dirty="0">
                <a:solidFill>
                  <a:srgbClr val="000000"/>
                </a:solidFill>
                <a:highlight>
                  <a:srgbClr val="FFFFFF"/>
                </a:highlight>
                <a:ea typeface="Lato"/>
                <a:cs typeface="Lato"/>
                <a:sym typeface="Lato"/>
              </a:rPr>
              <a:t>are appropriate for your audience.</a:t>
            </a:r>
            <a:endParaRPr lang="en-GB" dirty="0">
              <a:solidFill>
                <a:srgbClr val="000000"/>
              </a:solidFill>
              <a:ea typeface="Lato"/>
              <a:cs typeface="Lato"/>
            </a:endParaRPr>
          </a:p>
          <a:p>
            <a:pPr marL="457200">
              <a:spcBef>
                <a:spcPts val="0"/>
              </a:spcBef>
              <a:spcAft>
                <a:spcPts val="0"/>
              </a:spcAft>
              <a:buClr>
                <a:srgbClr val="000000"/>
              </a:buClr>
              <a:buSzPct val="100000"/>
            </a:pPr>
            <a:r>
              <a:rPr lang="en-GB" dirty="0">
                <a:solidFill>
                  <a:schemeClr val="dk1"/>
                </a:solidFill>
                <a:ea typeface="Lato"/>
                <a:cs typeface="Lato"/>
                <a:sym typeface="Lato"/>
              </a:rPr>
              <a:t>Involve users throughout the evaluation process.</a:t>
            </a:r>
            <a:endParaRPr lang="en-GB" dirty="0">
              <a:solidFill>
                <a:schemeClr val="dk1"/>
              </a:solidFill>
              <a:ea typeface="Lato"/>
              <a:cs typeface="Lato"/>
            </a:endParaRPr>
          </a:p>
          <a:p>
            <a:pPr marL="457200">
              <a:spcBef>
                <a:spcPts val="0"/>
              </a:spcBef>
              <a:spcAft>
                <a:spcPts val="0"/>
              </a:spcAft>
              <a:buClr>
                <a:srgbClr val="000000"/>
              </a:buClr>
              <a:buSzPct val="100000"/>
            </a:pPr>
            <a:r>
              <a:rPr lang="en-GB" dirty="0">
                <a:solidFill>
                  <a:srgbClr val="000000"/>
                </a:solidFill>
                <a:ea typeface="Lato"/>
                <a:cs typeface="Lato"/>
                <a:sym typeface="Lato"/>
              </a:rPr>
              <a:t>Make sure you are aware of who you could be excluding.</a:t>
            </a:r>
            <a:endParaRPr lang="en-GB" dirty="0">
              <a:solidFill>
                <a:srgbClr val="000000"/>
              </a:solidFill>
              <a:ea typeface="Lato"/>
              <a:cs typeface="Lato"/>
            </a:endParaRPr>
          </a:p>
          <a:p>
            <a:pPr marL="457200">
              <a:spcBef>
                <a:spcPts val="0"/>
              </a:spcBef>
              <a:spcAft>
                <a:spcPts val="0"/>
              </a:spcAft>
              <a:buClr>
                <a:srgbClr val="000000"/>
              </a:buClr>
              <a:buSzPct val="100000"/>
            </a:pPr>
            <a:r>
              <a:rPr lang="en-GB" dirty="0">
                <a:solidFill>
                  <a:srgbClr val="000000"/>
                </a:solidFill>
                <a:ea typeface="Lato"/>
                <a:cs typeface="Lato"/>
                <a:sym typeface="Lato"/>
              </a:rPr>
              <a:t>Consider how your creative methods improve or compromise equity.</a:t>
            </a:r>
            <a:endParaRPr lang="en-GB" dirty="0">
              <a:solidFill>
                <a:srgbClr val="000000"/>
              </a:solidFill>
              <a:ea typeface="Lato"/>
              <a:cs typeface="Lato"/>
            </a:endParaRPr>
          </a:p>
          <a:p>
            <a:pPr marL="457200">
              <a:spcBef>
                <a:spcPts val="0"/>
              </a:spcBef>
              <a:spcAft>
                <a:spcPts val="0"/>
              </a:spcAft>
              <a:buClr>
                <a:srgbClr val="000000"/>
              </a:buClr>
              <a:buSzPct val="100000"/>
            </a:pPr>
            <a:r>
              <a:rPr lang="en-GB" dirty="0">
                <a:solidFill>
                  <a:srgbClr val="000000"/>
                </a:solidFill>
                <a:ea typeface="Lato"/>
                <a:cs typeface="Lato"/>
                <a:sym typeface="Lato"/>
              </a:rPr>
              <a:t>Keep checking what works and be open to adapting your methods.</a:t>
            </a:r>
            <a:endParaRPr lang="en-GB" dirty="0">
              <a:solidFill>
                <a:srgbClr val="000000"/>
              </a:solidFill>
              <a:ea typeface="Lato"/>
              <a:cs typeface="Lato"/>
            </a:endParaRPr>
          </a:p>
          <a:p>
            <a:pPr marL="457200">
              <a:spcBef>
                <a:spcPts val="0"/>
              </a:spcBef>
              <a:spcAft>
                <a:spcPts val="0"/>
              </a:spcAft>
              <a:buClr>
                <a:srgbClr val="000000"/>
              </a:buClr>
              <a:buSzPct val="100000"/>
            </a:pPr>
            <a:r>
              <a:rPr lang="en-GB" dirty="0">
                <a:solidFill>
                  <a:srgbClr val="000000"/>
                </a:solidFill>
                <a:ea typeface="Lato"/>
                <a:cs typeface="Lato"/>
                <a:sym typeface="Lato"/>
              </a:rPr>
              <a:t>Be clear on how you intend to use the data you collect and ensure you have </a:t>
            </a:r>
            <a:r>
              <a:rPr lang="en-GB" dirty="0">
                <a:solidFill>
                  <a:srgbClr val="000000"/>
                </a:solidFill>
                <a:ea typeface="Lato"/>
                <a:cs typeface="Lato"/>
                <a:sym typeface="Lato"/>
                <a:hlinkClick r:id="rId2"/>
              </a:rPr>
              <a:t>informed consent</a:t>
            </a:r>
            <a:r>
              <a:rPr lang="en-GB" dirty="0">
                <a:solidFill>
                  <a:srgbClr val="000000"/>
                </a:solidFill>
                <a:ea typeface="Lato"/>
                <a:cs typeface="Lato"/>
                <a:sym typeface="Lato"/>
              </a:rPr>
              <a:t>.</a:t>
            </a:r>
            <a:endParaRPr lang="en-GB" dirty="0">
              <a:solidFill>
                <a:srgbClr val="000000"/>
              </a:solidFill>
              <a:ea typeface="Lato"/>
              <a:cs typeface="Lato"/>
            </a:endParaRPr>
          </a:p>
          <a:p>
            <a:pPr marL="457200">
              <a:spcBef>
                <a:spcPts val="0"/>
              </a:spcBef>
              <a:spcAft>
                <a:spcPts val="0"/>
              </a:spcAft>
              <a:buClr>
                <a:srgbClr val="000000"/>
              </a:buClr>
              <a:buSzPct val="100000"/>
            </a:pPr>
            <a:r>
              <a:rPr lang="en-GB" dirty="0">
                <a:solidFill>
                  <a:srgbClr val="000000"/>
                </a:solidFill>
                <a:ea typeface="Lato"/>
                <a:cs typeface="Lato"/>
                <a:sym typeface="Lato"/>
              </a:rPr>
              <a:t>Don't just think about creative ways to collect data, think about creative methods for sharing your data.</a:t>
            </a:r>
            <a:endParaRPr lang="en-GB" dirty="0">
              <a:solidFill>
                <a:srgbClr val="000000"/>
              </a:solidFill>
              <a:ea typeface="Lato"/>
              <a:cs typeface="Lato"/>
            </a:endParaRPr>
          </a:p>
          <a:p>
            <a:pPr marL="114300" indent="0">
              <a:spcBef>
                <a:spcPts val="0"/>
              </a:spcBef>
              <a:spcAft>
                <a:spcPts val="0"/>
              </a:spcAft>
              <a:buClr>
                <a:srgbClr val="000000"/>
              </a:buClr>
              <a:buSzPct val="100000"/>
              <a:buNone/>
            </a:pPr>
            <a:endParaRPr lang="en-GB" dirty="0">
              <a:solidFill>
                <a:srgbClr val="000000"/>
              </a:solidFill>
              <a:ea typeface="Lato"/>
              <a:cs typeface="Lato"/>
            </a:endParaRPr>
          </a:p>
          <a:p>
            <a:pPr marL="114300" indent="0">
              <a:spcBef>
                <a:spcPts val="0"/>
              </a:spcBef>
              <a:spcAft>
                <a:spcPts val="0"/>
              </a:spcAft>
              <a:buClr>
                <a:srgbClr val="000000"/>
              </a:buClr>
              <a:buSzPct val="100000"/>
              <a:buNone/>
            </a:pPr>
            <a:r>
              <a:rPr lang="en-GB" dirty="0">
                <a:solidFill>
                  <a:srgbClr val="000000"/>
                </a:solidFill>
                <a:ea typeface="Lato"/>
                <a:cs typeface="Lato"/>
                <a:sym typeface="Lato"/>
              </a:rPr>
              <a:t>Read more about creative methods </a:t>
            </a:r>
            <a:r>
              <a:rPr lang="en-GB" dirty="0">
                <a:solidFill>
                  <a:srgbClr val="000000"/>
                </a:solidFill>
                <a:ea typeface="Lato"/>
                <a:cs typeface="Lato"/>
                <a:sym typeface="Lato"/>
                <a:hlinkClick r:id="rId3"/>
              </a:rPr>
              <a:t>here</a:t>
            </a:r>
            <a:endParaRPr lang="en-GB" dirty="0">
              <a:solidFill>
                <a:srgbClr val="000000"/>
              </a:solidFill>
              <a:ea typeface="Lato"/>
              <a:cs typeface="Lato"/>
            </a:endParaRPr>
          </a:p>
          <a:p>
            <a:pPr marL="114300" indent="0">
              <a:spcBef>
                <a:spcPts val="0"/>
              </a:spcBef>
              <a:spcAft>
                <a:spcPts val="0"/>
              </a:spcAft>
              <a:buClr>
                <a:srgbClr val="000000"/>
              </a:buClr>
              <a:buSzPct val="100000"/>
              <a:buNone/>
            </a:pPr>
            <a:endParaRPr lang="en-GB">
              <a:solidFill>
                <a:srgbClr val="000000"/>
              </a:solidFill>
              <a:latin typeface="Lato"/>
              <a:ea typeface="Lato"/>
              <a:cs typeface="Lato"/>
              <a:sym typeface="Lato"/>
            </a:endParaRPr>
          </a:p>
          <a:p>
            <a:pPr marL="114300" indent="0">
              <a:spcBef>
                <a:spcPts val="0"/>
              </a:spcBef>
              <a:spcAft>
                <a:spcPts val="0"/>
              </a:spcAft>
              <a:buClr>
                <a:srgbClr val="000000"/>
              </a:buClr>
              <a:buSzPct val="100000"/>
              <a:buNone/>
            </a:pPr>
            <a:endParaRPr lang="en-GB">
              <a:solidFill>
                <a:srgbClr val="000000"/>
              </a:solidFill>
              <a:latin typeface="Lato"/>
              <a:ea typeface="Lato"/>
              <a:cs typeface="Lato"/>
              <a:sym typeface="Lato"/>
            </a:endParaRPr>
          </a:p>
        </p:txBody>
      </p:sp>
      <p:sp>
        <p:nvSpPr>
          <p:cNvPr id="4" name="Slide Number Placeholder 3">
            <a:extLst>
              <a:ext uri="{FF2B5EF4-FFF2-40B4-BE49-F238E27FC236}">
                <a16:creationId xmlns:a16="http://schemas.microsoft.com/office/drawing/2014/main" id="{9960CB76-C6BC-DF49-B313-09C30AF41021}"/>
              </a:ext>
            </a:extLst>
          </p:cNvPr>
          <p:cNvSpPr>
            <a:spLocks noGrp="1"/>
          </p:cNvSpPr>
          <p:nvPr>
            <p:ph type="sldNum" sz="quarter" idx="12"/>
          </p:nvPr>
        </p:nvSpPr>
        <p:spPr/>
        <p:txBody>
          <a:bodyPr/>
          <a:lstStyle/>
          <a:p>
            <a:fld id="{98CAC427-3659-A240-9321-3887C881B441}" type="slidenum">
              <a:rPr lang="en-US" smtClean="0"/>
              <a:t>2</a:t>
            </a:fld>
            <a:endParaRPr lang="en-US"/>
          </a:p>
        </p:txBody>
      </p:sp>
    </p:spTree>
    <p:extLst>
      <p:ext uri="{BB962C8B-B14F-4D97-AF65-F5344CB8AC3E}">
        <p14:creationId xmlns:p14="http://schemas.microsoft.com/office/powerpoint/2010/main" val="33303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650C-E7EB-9143-B3A1-E8F8D6E911E8}"/>
              </a:ext>
            </a:extLst>
          </p:cNvPr>
          <p:cNvSpPr>
            <a:spLocks noGrp="1"/>
          </p:cNvSpPr>
          <p:nvPr>
            <p:ph type="ctrTitle"/>
          </p:nvPr>
        </p:nvSpPr>
        <p:spPr/>
        <p:txBody>
          <a:bodyPr/>
          <a:lstStyle/>
          <a:p>
            <a:r>
              <a:rPr lang="en">
                <a:latin typeface="Arial" panose="020B0604020202020204" pitchFamily="34" charset="0"/>
                <a:ea typeface="Montserrat"/>
                <a:cs typeface="Arial" panose="020B0604020202020204" pitchFamily="34" charset="0"/>
                <a:sym typeface="Montserrat"/>
              </a:rPr>
              <a:t>Arts-based research methods</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12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F31F2B-75B0-3B40-B654-F90431C486F4}"/>
              </a:ext>
            </a:extLst>
          </p:cNvPr>
          <p:cNvSpPr>
            <a:spLocks noGrp="1"/>
          </p:cNvSpPr>
          <p:nvPr>
            <p:ph type="sldNum" idx="12"/>
          </p:nvPr>
        </p:nvSpPr>
        <p:spPr/>
        <p:txBody>
          <a:bodyPr/>
          <a:lstStyle/>
          <a:p>
            <a:fld id="{00000000-1234-1234-1234-123412341234}" type="slidenum">
              <a:rPr lang="en" smtClean="0"/>
              <a:pPr/>
              <a:t>4</a:t>
            </a:fld>
            <a:endParaRPr lang="en"/>
          </a:p>
        </p:txBody>
      </p:sp>
      <p:sp>
        <p:nvSpPr>
          <p:cNvPr id="13" name="Title 1">
            <a:extLst>
              <a:ext uri="{FF2B5EF4-FFF2-40B4-BE49-F238E27FC236}">
                <a16:creationId xmlns:a16="http://schemas.microsoft.com/office/drawing/2014/main" id="{DF5D31A3-2969-A84C-9D97-CF99C9361D2A}"/>
              </a:ext>
            </a:extLst>
          </p:cNvPr>
          <p:cNvSpPr>
            <a:spLocks noGrp="1"/>
          </p:cNvSpPr>
          <p:nvPr>
            <p:ph type="title"/>
          </p:nvPr>
        </p:nvSpPr>
        <p:spPr>
          <a:xfrm>
            <a:off x="609601" y="573042"/>
            <a:ext cx="9620249" cy="504000"/>
          </a:xfrm>
          <a:solidFill>
            <a:schemeClr val="accent6"/>
          </a:solidFill>
        </p:spPr>
        <p:txBody>
          <a:bodyPr>
            <a:normAutofit fontScale="90000"/>
          </a:bodyPr>
          <a:lstStyle/>
          <a:p>
            <a:r>
              <a:rPr lang="en-US">
                <a:solidFill>
                  <a:schemeClr val="bg1"/>
                </a:solidFill>
              </a:rPr>
              <a:t>Body map</a:t>
            </a:r>
          </a:p>
        </p:txBody>
      </p:sp>
      <p:sp>
        <p:nvSpPr>
          <p:cNvPr id="14" name="Content Placeholder 12">
            <a:extLst>
              <a:ext uri="{FF2B5EF4-FFF2-40B4-BE49-F238E27FC236}">
                <a16:creationId xmlns:a16="http://schemas.microsoft.com/office/drawing/2014/main" id="{79625EB1-9B74-0446-900A-CF717127A6E4}"/>
              </a:ext>
            </a:extLst>
          </p:cNvPr>
          <p:cNvSpPr txBox="1">
            <a:spLocks/>
          </p:cNvSpPr>
          <p:nvPr/>
        </p:nvSpPr>
        <p:spPr>
          <a:xfrm>
            <a:off x="609600" y="2264744"/>
            <a:ext cx="5384800" cy="4075710"/>
          </a:xfrm>
          <a:prstGeom prst="rect">
            <a:avLst/>
          </a:prstGeom>
          <a:ln>
            <a:solidFill>
              <a:schemeClr val="tx2"/>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192088" indent="0">
              <a:lnSpc>
                <a:spcPct val="115000"/>
              </a:lnSpc>
              <a:buFont typeface="Arial"/>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Simplicity level: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Easy.</a:t>
            </a:r>
          </a:p>
          <a:p>
            <a:pPr marL="192088" indent="0">
              <a:lnSpc>
                <a:spcPct val="115000"/>
              </a:lnSpc>
              <a:spcBef>
                <a:spcPts val="1600"/>
              </a:spcBef>
              <a:buClr>
                <a:schemeClr val="dk1"/>
              </a:buClr>
              <a:buSzPts val="1100"/>
              <a:buFont typeface="Arial"/>
              <a:buNone/>
            </a:pPr>
            <a:r>
              <a:rPr lang="en-GB" sz="1600" b="1">
                <a:solidFill>
                  <a:schemeClr val="dk1"/>
                </a:solidFill>
                <a:highlight>
                  <a:schemeClr val="lt1"/>
                </a:highlight>
                <a:latin typeface="Arial" panose="020B0604020202020204" pitchFamily="34" charset="0"/>
                <a:ea typeface="Lato"/>
                <a:cs typeface="Arial" panose="020B0604020202020204" pitchFamily="34" charset="0"/>
                <a:sym typeface="Lato"/>
              </a:rPr>
              <a:t>Type of evidence: </a:t>
            </a:r>
            <a:r>
              <a:rPr lang="en-GB" sz="1600">
                <a:solidFill>
                  <a:schemeClr val="dk1"/>
                </a:solidFill>
                <a:highlight>
                  <a:schemeClr val="lt1"/>
                </a:highlight>
                <a:latin typeface="Arial" panose="020B0604020202020204" pitchFamily="34" charset="0"/>
                <a:ea typeface="Lato"/>
                <a:cs typeface="Arial" panose="020B0604020202020204" pitchFamily="34" charset="0"/>
                <a:sym typeface="Lato"/>
              </a:rPr>
              <a:t>In-depth</a:t>
            </a:r>
            <a:r>
              <a:rPr lang="en-GB" sz="1600" b="1">
                <a:solidFill>
                  <a:schemeClr val="dk1"/>
                </a:solidFill>
                <a:highlight>
                  <a:schemeClr val="lt1"/>
                </a:highlight>
                <a:latin typeface="Arial" panose="020B0604020202020204" pitchFamily="34" charset="0"/>
                <a:ea typeface="Lato"/>
                <a:cs typeface="Arial" panose="020B0604020202020204" pitchFamily="34" charset="0"/>
                <a:sym typeface="Lato"/>
              </a:rPr>
              <a:t> </a:t>
            </a:r>
            <a:r>
              <a:rPr lang="en-GB" sz="1600">
                <a:solidFill>
                  <a:schemeClr val="dk1"/>
                </a:solidFill>
                <a:highlight>
                  <a:schemeClr val="lt1"/>
                </a:highlight>
                <a:latin typeface="Arial" panose="020B0604020202020204" pitchFamily="34" charset="0"/>
                <a:ea typeface="Lato"/>
                <a:cs typeface="Arial" panose="020B0604020202020204" pitchFamily="34" charset="0"/>
                <a:sym typeface="Lato"/>
              </a:rPr>
              <a:t>qualitative insights.</a:t>
            </a:r>
            <a:endParaRPr lang="en-GB" sz="1600">
              <a:solidFill>
                <a:schemeClr val="dk1"/>
              </a:solidFill>
              <a:highlight>
                <a:srgbClr val="FFFFFF"/>
              </a:highlight>
              <a:latin typeface="Arial" panose="020B0604020202020204" pitchFamily="34" charset="0"/>
              <a:ea typeface="Lato"/>
              <a:cs typeface="Arial" panose="020B0604020202020204" pitchFamily="34" charset="0"/>
              <a:sym typeface="Lato"/>
            </a:endParaRPr>
          </a:p>
          <a:p>
            <a:pPr marL="192088" indent="0">
              <a:lnSpc>
                <a:spcPct val="115000"/>
              </a:lnSpc>
              <a:spcBef>
                <a:spcPts val="1600"/>
              </a:spcBef>
              <a:buFont typeface="Arial"/>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Benefits: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Useful for people with limited literacy, captures lots of opinions, you can see change over time, it can reveal unexpected outcomes.</a:t>
            </a:r>
          </a:p>
          <a:p>
            <a:pPr marL="192088" indent="0">
              <a:lnSpc>
                <a:spcPct val="115000"/>
              </a:lnSpc>
              <a:spcBef>
                <a:spcPts val="1600"/>
              </a:spcBef>
              <a:buFont typeface="Arial"/>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Considerations</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Make sure you are clear on dissemination and have consent to do so.</a:t>
            </a:r>
          </a:p>
          <a:p>
            <a:pPr marL="192088" indent="0">
              <a:lnSpc>
                <a:spcPct val="115000"/>
              </a:lnSpc>
              <a:spcBef>
                <a:spcPts val="1600"/>
              </a:spcBef>
              <a:spcAft>
                <a:spcPts val="1600"/>
              </a:spcAft>
              <a:buClr>
                <a:schemeClr val="dk1"/>
              </a:buClr>
              <a:buSzPts val="1100"/>
              <a:buFont typeface="Arial"/>
              <a:buNone/>
            </a:pPr>
            <a:r>
              <a:rPr lang="en-GB" sz="1600" b="1">
                <a:solidFill>
                  <a:schemeClr val="dk1"/>
                </a:solidFill>
                <a:highlight>
                  <a:schemeClr val="lt1"/>
                </a:highlight>
                <a:latin typeface="Arial" panose="020B0604020202020204" pitchFamily="34" charset="0"/>
                <a:ea typeface="Lato"/>
                <a:cs typeface="Arial" panose="020B0604020202020204" pitchFamily="34" charset="0"/>
                <a:sym typeface="Lato"/>
              </a:rPr>
              <a:t>When to use: </a:t>
            </a:r>
            <a:r>
              <a:rPr lang="en-GB" sz="1600">
                <a:solidFill>
                  <a:schemeClr val="dk1"/>
                </a:solidFill>
                <a:highlight>
                  <a:schemeClr val="lt1"/>
                </a:highlight>
                <a:latin typeface="Arial" panose="020B0604020202020204" pitchFamily="34" charset="0"/>
                <a:ea typeface="Lato"/>
                <a:cs typeface="Arial" panose="020B0604020202020204" pitchFamily="34" charset="0"/>
                <a:sym typeface="Lato"/>
              </a:rPr>
              <a:t>This method explores change over time, so use it at the start and the end of engagement. Regular intervals may be more appropriate for longer-term engagement.</a:t>
            </a:r>
            <a:endParaRPr lang="en-GB" sz="1600">
              <a:solidFill>
                <a:schemeClr val="dk1"/>
              </a:solidFill>
              <a:highlight>
                <a:srgbClr val="FFFFFF"/>
              </a:highlight>
              <a:latin typeface="Arial" panose="020B0604020202020204" pitchFamily="34" charset="0"/>
              <a:ea typeface="Lato"/>
              <a:cs typeface="Arial" panose="020B0604020202020204" pitchFamily="34" charset="0"/>
              <a:sym typeface="Lato"/>
            </a:endParaRPr>
          </a:p>
          <a:p>
            <a:endParaRPr lang="en-US"/>
          </a:p>
        </p:txBody>
      </p:sp>
      <p:sp>
        <p:nvSpPr>
          <p:cNvPr id="17" name="Text Placeholder 5">
            <a:extLst>
              <a:ext uri="{FF2B5EF4-FFF2-40B4-BE49-F238E27FC236}">
                <a16:creationId xmlns:a16="http://schemas.microsoft.com/office/drawing/2014/main" id="{345FE5F4-3D37-6D44-A8B2-D4698B996561}"/>
              </a:ext>
            </a:extLst>
          </p:cNvPr>
          <p:cNvSpPr txBox="1">
            <a:spLocks/>
          </p:cNvSpPr>
          <p:nvPr/>
        </p:nvSpPr>
        <p:spPr>
          <a:xfrm>
            <a:off x="609602" y="1145465"/>
            <a:ext cx="9620248" cy="60297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Description: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 discussion to help people explore their self identity. P</a:t>
            </a:r>
            <a:r>
              <a:rPr lang="en-GB" sz="1600">
                <a:solidFill>
                  <a:schemeClr val="dk1"/>
                </a:solidFill>
                <a:latin typeface="Arial" panose="020B0604020202020204" pitchFamily="34" charset="0"/>
                <a:ea typeface="Lato"/>
                <a:cs typeface="Arial" panose="020B0604020202020204" pitchFamily="34" charset="0"/>
                <a:sym typeface="Lato"/>
              </a:rPr>
              <a:t>articipants are given a body map and asked questions e.g. ‘What are you most worried about? What are you most hopeful about?’. Participants then draw and write their answers on or around their body outline.</a:t>
            </a:r>
            <a:endParaRPr lang="en-GB" sz="1600">
              <a:solidFill>
                <a:schemeClr val="dk1"/>
              </a:solidFill>
              <a:highlight>
                <a:srgbClr val="FFFFFF"/>
              </a:highlight>
              <a:latin typeface="Arial" panose="020B0604020202020204" pitchFamily="34" charset="0"/>
              <a:ea typeface="Lato"/>
              <a:cs typeface="Arial" panose="020B0604020202020204" pitchFamily="34" charset="0"/>
              <a:sym typeface="Lato"/>
            </a:endParaRPr>
          </a:p>
        </p:txBody>
      </p:sp>
      <p:pic>
        <p:nvPicPr>
          <p:cNvPr id="18" name="Graphic 17" descr="Man with solid fill">
            <a:extLst>
              <a:ext uri="{FF2B5EF4-FFF2-40B4-BE49-F238E27FC236}">
                <a16:creationId xmlns:a16="http://schemas.microsoft.com/office/drawing/2014/main" id="{345D090D-9BEA-BA4C-8D21-868B971157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67998" y="1145466"/>
            <a:ext cx="966866" cy="966866"/>
          </a:xfrm>
          <a:prstGeom prst="rect">
            <a:avLst/>
          </a:prstGeom>
        </p:spPr>
      </p:pic>
      <p:sp>
        <p:nvSpPr>
          <p:cNvPr id="11" name="Content Placeholder 12">
            <a:extLst>
              <a:ext uri="{FF2B5EF4-FFF2-40B4-BE49-F238E27FC236}">
                <a16:creationId xmlns:a16="http://schemas.microsoft.com/office/drawing/2014/main" id="{7BC8FDAC-BB2B-2443-8418-E2E6CC63325F}"/>
              </a:ext>
            </a:extLst>
          </p:cNvPr>
          <p:cNvSpPr txBox="1">
            <a:spLocks/>
          </p:cNvSpPr>
          <p:nvPr/>
        </p:nvSpPr>
        <p:spPr>
          <a:xfrm>
            <a:off x="6299739" y="2264744"/>
            <a:ext cx="5384800" cy="4075710"/>
          </a:xfrm>
          <a:prstGeom prst="rect">
            <a:avLst/>
          </a:prstGeom>
          <a:ln>
            <a:solidFill>
              <a:schemeClr val="tx2"/>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133350" indent="0">
              <a:buClr>
                <a:schemeClr val="dk1"/>
              </a:buClr>
              <a:buSzPts val="1100"/>
              <a:buNone/>
            </a:pPr>
            <a:r>
              <a:rPr lang="en-GB" sz="1600" b="1">
                <a:solidFill>
                  <a:schemeClr val="dk1"/>
                </a:solidFill>
                <a:highlight>
                  <a:srgbClr val="FFFFFF"/>
                </a:highlight>
                <a:latin typeface="Lato"/>
                <a:ea typeface="Lato"/>
                <a:cs typeface="Lato"/>
                <a:sym typeface="Lato"/>
              </a:rPr>
              <a:t>Preparation needed: </a:t>
            </a:r>
            <a:r>
              <a:rPr lang="en-GB" sz="1600">
                <a:solidFill>
                  <a:schemeClr val="dk1"/>
                </a:solidFill>
                <a:highlight>
                  <a:srgbClr val="FFFFFF"/>
                </a:highlight>
                <a:latin typeface="Lato"/>
                <a:ea typeface="Lato"/>
                <a:cs typeface="Lato"/>
                <a:sym typeface="Lato"/>
              </a:rPr>
              <a:t>Preparation of key questions, session times, analysis time and dissemination.</a:t>
            </a:r>
            <a:endParaRPr lang="en-GB" sz="1600" b="1">
              <a:solidFill>
                <a:schemeClr val="dk1"/>
              </a:solidFill>
              <a:highlight>
                <a:srgbClr val="FFFFFF"/>
              </a:highlight>
              <a:latin typeface="Lato"/>
              <a:ea typeface="Lato"/>
              <a:cs typeface="Lato"/>
              <a:sym typeface="Lato"/>
            </a:endParaRPr>
          </a:p>
          <a:p>
            <a:pPr marL="133350" indent="0">
              <a:spcBef>
                <a:spcPts val="1600"/>
              </a:spcBef>
              <a:buNone/>
            </a:pPr>
            <a:r>
              <a:rPr lang="en-GB" sz="1600" b="1">
                <a:solidFill>
                  <a:srgbClr val="000000"/>
                </a:solidFill>
                <a:highlight>
                  <a:srgbClr val="FFFFFF"/>
                </a:highlight>
                <a:latin typeface="Lato"/>
                <a:ea typeface="Lato"/>
                <a:cs typeface="Lato"/>
                <a:sym typeface="Lato"/>
              </a:rPr>
              <a:t>What do you need for this: </a:t>
            </a:r>
            <a:r>
              <a:rPr lang="en-GB" sz="1600">
                <a:solidFill>
                  <a:schemeClr val="dk1"/>
                </a:solidFill>
                <a:highlight>
                  <a:srgbClr val="FFFFFF"/>
                </a:highlight>
                <a:latin typeface="Lato"/>
                <a:ea typeface="Lato"/>
                <a:cs typeface="Lato"/>
                <a:sym typeface="Lato"/>
              </a:rPr>
              <a:t>Paper copies or an online whiteboard  (</a:t>
            </a:r>
            <a:r>
              <a:rPr lang="en-GB" sz="1600" u="sng">
                <a:solidFill>
                  <a:schemeClr val="hlink"/>
                </a:solidFill>
                <a:highlight>
                  <a:srgbClr val="FFFFFF"/>
                </a:highlight>
                <a:latin typeface="Lato"/>
                <a:ea typeface="Lato"/>
                <a:cs typeface="Lato"/>
                <a:sym typeface="Lato"/>
                <a:hlinkClick r:id="rId5">
                  <a:extLst>
                    <a:ext uri="{A12FA001-AC4F-418D-AE19-62706E023703}">
                      <ahyp:hlinkClr xmlns:ahyp="http://schemas.microsoft.com/office/drawing/2018/hyperlinkcolor" val="tx"/>
                    </a:ext>
                  </a:extLst>
                </a:hlinkClick>
              </a:rPr>
              <a:t>Miro</a:t>
            </a:r>
            <a:r>
              <a:rPr lang="en-GB" sz="1600" u="sng">
                <a:solidFill>
                  <a:schemeClr val="accent5"/>
                </a:solidFill>
                <a:highlight>
                  <a:srgbClr val="FFFFFF"/>
                </a:highlight>
                <a:latin typeface="Lato"/>
                <a:ea typeface="Lato"/>
                <a:cs typeface="Lato"/>
                <a:sym typeface="Lato"/>
                <a:hlinkClick r:id="rId5">
                  <a:extLst>
                    <a:ext uri="{A12FA001-AC4F-418D-AE19-62706E023703}">
                      <ahyp:hlinkClr xmlns:ahyp="http://schemas.microsoft.com/office/drawing/2018/hyperlinkcolor" val="tx"/>
                    </a:ext>
                  </a:extLst>
                </a:hlinkClick>
              </a:rPr>
              <a:t>,</a:t>
            </a:r>
            <a:r>
              <a:rPr lang="en-GB" sz="1600">
                <a:solidFill>
                  <a:schemeClr val="dk1"/>
                </a:solidFill>
                <a:highlight>
                  <a:srgbClr val="FFFFFF"/>
                </a:highlight>
                <a:latin typeface="Lato"/>
                <a:ea typeface="Lato"/>
                <a:cs typeface="Lato"/>
                <a:sym typeface="Lato"/>
              </a:rPr>
              <a:t> </a:t>
            </a:r>
            <a:r>
              <a:rPr lang="en-GB" sz="1600" u="sng">
                <a:solidFill>
                  <a:schemeClr val="hlink"/>
                </a:solidFill>
                <a:highlight>
                  <a:srgbClr val="FFFFFF"/>
                </a:highlight>
                <a:latin typeface="Lato"/>
                <a:ea typeface="Lato"/>
                <a:cs typeface="Lato"/>
                <a:sym typeface="Lato"/>
                <a:hlinkClick r:id="rId6">
                  <a:extLst>
                    <a:ext uri="{A12FA001-AC4F-418D-AE19-62706E023703}">
                      <ahyp:hlinkClr xmlns:ahyp="http://schemas.microsoft.com/office/drawing/2018/hyperlinkcolor" val="tx"/>
                    </a:ext>
                  </a:extLst>
                </a:hlinkClick>
              </a:rPr>
              <a:t>Jamboard</a:t>
            </a:r>
            <a:r>
              <a:rPr lang="en-GB" sz="1600">
                <a:solidFill>
                  <a:schemeClr val="dk1"/>
                </a:solidFill>
                <a:highlight>
                  <a:srgbClr val="FFFFFF"/>
                </a:highlight>
                <a:latin typeface="Lato"/>
                <a:ea typeface="Lato"/>
                <a:cs typeface="Lato"/>
                <a:sym typeface="Lato"/>
              </a:rPr>
              <a:t>, </a:t>
            </a:r>
            <a:r>
              <a:rPr lang="en-GB" sz="1600" u="sng">
                <a:solidFill>
                  <a:schemeClr val="hlink"/>
                </a:solidFill>
                <a:highlight>
                  <a:srgbClr val="FFFFFF"/>
                </a:highlight>
                <a:latin typeface="Lato"/>
                <a:ea typeface="Lato"/>
                <a:cs typeface="Lato"/>
                <a:sym typeface="Lato"/>
                <a:hlinkClick r:id="rId7"/>
              </a:rPr>
              <a:t>Google Docs</a:t>
            </a:r>
            <a:r>
              <a:rPr lang="en-GB" sz="1600">
                <a:solidFill>
                  <a:schemeClr val="dk1"/>
                </a:solidFill>
                <a:highlight>
                  <a:srgbClr val="FFFFFF"/>
                </a:highlight>
                <a:latin typeface="Lato"/>
                <a:ea typeface="Lato"/>
                <a:cs typeface="Lato"/>
                <a:sym typeface="Lato"/>
              </a:rPr>
              <a:t>, </a:t>
            </a:r>
            <a:r>
              <a:rPr lang="en-GB" sz="1600" u="sng">
                <a:solidFill>
                  <a:schemeClr val="hlink"/>
                </a:solidFill>
                <a:highlight>
                  <a:srgbClr val="FFFFFF"/>
                </a:highlight>
                <a:latin typeface="Lato"/>
                <a:ea typeface="Lato"/>
                <a:cs typeface="Lato"/>
                <a:sym typeface="Lato"/>
                <a:hlinkClick r:id="rId8">
                  <a:extLst>
                    <a:ext uri="{A12FA001-AC4F-418D-AE19-62706E023703}">
                      <ahyp:hlinkClr xmlns:ahyp="http://schemas.microsoft.com/office/drawing/2018/hyperlinkcolor" val="tx"/>
                    </a:ext>
                  </a:extLst>
                </a:hlinkClick>
              </a:rPr>
              <a:t>Mural</a:t>
            </a:r>
            <a:r>
              <a:rPr lang="en-GB" sz="1600">
                <a:solidFill>
                  <a:schemeClr val="dk1"/>
                </a:solidFill>
                <a:highlight>
                  <a:srgbClr val="FFFFFF"/>
                </a:highlight>
                <a:latin typeface="Lato"/>
                <a:ea typeface="Lato"/>
                <a:cs typeface="Lato"/>
                <a:sym typeface="Lato"/>
              </a:rPr>
              <a:t> etc) with a drawing of a body. Post-it notes or space for taking notes.</a:t>
            </a:r>
          </a:p>
          <a:p>
            <a:pPr marL="133350" indent="0">
              <a:spcBef>
                <a:spcPts val="1600"/>
              </a:spcBef>
              <a:buNone/>
            </a:pPr>
            <a:r>
              <a:rPr lang="en-GB" sz="1600" b="1">
                <a:solidFill>
                  <a:schemeClr val="dk1"/>
                </a:solidFill>
                <a:highlight>
                  <a:srgbClr val="FFFFFF"/>
                </a:highlight>
                <a:latin typeface="Lato"/>
                <a:ea typeface="Lato"/>
                <a:cs typeface="Lato"/>
                <a:sym typeface="Lato"/>
              </a:rPr>
              <a:t>How to do it: </a:t>
            </a:r>
            <a:r>
              <a:rPr lang="en-GB" sz="1600" u="sng">
                <a:solidFill>
                  <a:schemeClr val="hlink"/>
                </a:solidFill>
                <a:highlight>
                  <a:srgbClr val="FFFFFF"/>
                </a:highlight>
                <a:latin typeface="Lato"/>
                <a:ea typeface="Lato"/>
                <a:cs typeface="Lato"/>
                <a:sym typeface="Lato"/>
                <a:hlinkClick r:id="rId9"/>
              </a:rPr>
              <a:t>Step-by-step process</a:t>
            </a:r>
            <a:r>
              <a:rPr lang="en-GB" sz="1600">
                <a:solidFill>
                  <a:schemeClr val="dk1"/>
                </a:solidFill>
                <a:highlight>
                  <a:srgbClr val="FFFFFF"/>
                </a:highlight>
                <a:latin typeface="Lato"/>
                <a:ea typeface="Lato"/>
                <a:cs typeface="Lato"/>
                <a:sym typeface="Lato"/>
              </a:rPr>
              <a:t> and </a:t>
            </a:r>
            <a:r>
              <a:rPr lang="en-GB" sz="1600" u="sng">
                <a:solidFill>
                  <a:schemeClr val="hlink"/>
                </a:solidFill>
                <a:highlight>
                  <a:srgbClr val="FFFFFF"/>
                </a:highlight>
                <a:latin typeface="Lato"/>
                <a:ea typeface="Lato"/>
                <a:cs typeface="Lato"/>
                <a:sym typeface="Lato"/>
                <a:hlinkClick r:id="rId10"/>
              </a:rPr>
              <a:t>template body map here</a:t>
            </a:r>
            <a:r>
              <a:rPr lang="en-GB" sz="1600">
                <a:solidFill>
                  <a:schemeClr val="dk1"/>
                </a:solidFill>
                <a:highlight>
                  <a:srgbClr val="FFFFFF"/>
                </a:highlight>
                <a:latin typeface="Lato"/>
                <a:ea typeface="Lato"/>
                <a:cs typeface="Lato"/>
                <a:sym typeface="Lato"/>
              </a:rPr>
              <a:t>.</a:t>
            </a:r>
          </a:p>
          <a:p>
            <a:pPr marL="133350" indent="0">
              <a:spcBef>
                <a:spcPts val="1600"/>
              </a:spcBef>
              <a:spcAft>
                <a:spcPts val="1600"/>
              </a:spcAft>
              <a:buNone/>
            </a:pPr>
            <a:r>
              <a:rPr lang="en-GB" sz="1600" b="1">
                <a:solidFill>
                  <a:srgbClr val="000000"/>
                </a:solidFill>
                <a:highlight>
                  <a:srgbClr val="FFFFFF"/>
                </a:highlight>
                <a:latin typeface="Lato"/>
                <a:ea typeface="Lato"/>
                <a:cs typeface="Lato"/>
                <a:sym typeface="Lato"/>
              </a:rPr>
              <a:t>Top tips for facilitating:</a:t>
            </a:r>
            <a:r>
              <a:rPr lang="en-GB" sz="1600" i="1">
                <a:solidFill>
                  <a:schemeClr val="dk1"/>
                </a:solidFill>
                <a:highlight>
                  <a:srgbClr val="FFFFFF"/>
                </a:highlight>
                <a:latin typeface="Lato"/>
                <a:ea typeface="Lato"/>
                <a:cs typeface="Lato"/>
                <a:sym typeface="Lato"/>
              </a:rPr>
              <a:t> </a:t>
            </a:r>
            <a:r>
              <a:rPr lang="en-GB" sz="1600">
                <a:solidFill>
                  <a:schemeClr val="dk1"/>
                </a:solidFill>
                <a:highlight>
                  <a:srgbClr val="FFFFFF"/>
                </a:highlight>
                <a:latin typeface="Lato"/>
                <a:ea typeface="Lato"/>
                <a:cs typeface="Lato"/>
                <a:sym typeface="Lato"/>
              </a:rPr>
              <a:t>Tailor the language to the individual’s ability and preferences. Make sure some of your questions help to measure your outcomes.</a:t>
            </a:r>
            <a:endParaRPr lang="en-GB" sz="1600" b="1">
              <a:solidFill>
                <a:srgbClr val="000000"/>
              </a:solidFill>
              <a:highlight>
                <a:srgbClr val="FFFFFF"/>
              </a:highlight>
              <a:latin typeface="Lato"/>
              <a:ea typeface="Lato"/>
              <a:cs typeface="Lato"/>
              <a:sym typeface="Lato"/>
            </a:endParaRPr>
          </a:p>
        </p:txBody>
      </p:sp>
      <p:sp>
        <p:nvSpPr>
          <p:cNvPr id="12" name="Google Shape;82;p16">
            <a:extLst>
              <a:ext uri="{FF2B5EF4-FFF2-40B4-BE49-F238E27FC236}">
                <a16:creationId xmlns:a16="http://schemas.microsoft.com/office/drawing/2014/main" id="{469764C7-48BA-7946-A0BA-0AC97AA97ADE}"/>
              </a:ext>
            </a:extLst>
          </p:cNvPr>
          <p:cNvSpPr txBox="1"/>
          <p:nvPr/>
        </p:nvSpPr>
        <p:spPr>
          <a:xfrm>
            <a:off x="9167998" y="6390948"/>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Arial" panose="020B0604020202020204" pitchFamily="34" charset="0"/>
                <a:ea typeface="Lato"/>
                <a:cs typeface="Arial" panose="020B0604020202020204" pitchFamily="34" charset="0"/>
                <a:sym typeface="Lato"/>
              </a:rPr>
              <a:t>Some content adapted from </a:t>
            </a:r>
            <a:r>
              <a:rPr lang="en" sz="1200" u="sng">
                <a:solidFill>
                  <a:schemeClr val="hlink"/>
                </a:solidFill>
                <a:latin typeface="Lato"/>
                <a:ea typeface="Lato"/>
                <a:cs typeface="Lato"/>
                <a:sym typeface="Lato"/>
                <a:hlinkClick r:id="rId11"/>
              </a:rPr>
              <a:t>ESS</a:t>
            </a:r>
            <a:endParaRPr sz="1200">
              <a:latin typeface="Lato"/>
              <a:ea typeface="Lato"/>
              <a:cs typeface="Lato"/>
              <a:sym typeface="Lato"/>
            </a:endParaRPr>
          </a:p>
        </p:txBody>
      </p:sp>
      <p:pic>
        <p:nvPicPr>
          <p:cNvPr id="21" name="Picture 20" descr="logo_forA4use_RGB.png">
            <a:extLst>
              <a:ext uri="{FF2B5EF4-FFF2-40B4-BE49-F238E27FC236}">
                <a16:creationId xmlns:a16="http://schemas.microsoft.com/office/drawing/2014/main" id="{DAFE1B74-68A3-4541-B37B-46DA9B5688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108824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F31F2B-75B0-3B40-B654-F90431C486F4}"/>
              </a:ext>
            </a:extLst>
          </p:cNvPr>
          <p:cNvSpPr>
            <a:spLocks noGrp="1"/>
          </p:cNvSpPr>
          <p:nvPr>
            <p:ph type="sldNum" idx="12"/>
          </p:nvPr>
        </p:nvSpPr>
        <p:spPr/>
        <p:txBody>
          <a:bodyPr/>
          <a:lstStyle/>
          <a:p>
            <a:fld id="{00000000-1234-1234-1234-123412341234}" type="slidenum">
              <a:rPr lang="en" smtClean="0"/>
              <a:pPr/>
              <a:t>5</a:t>
            </a:fld>
            <a:endParaRPr lang="en"/>
          </a:p>
        </p:txBody>
      </p:sp>
      <p:sp>
        <p:nvSpPr>
          <p:cNvPr id="13" name="Title 1">
            <a:extLst>
              <a:ext uri="{FF2B5EF4-FFF2-40B4-BE49-F238E27FC236}">
                <a16:creationId xmlns:a16="http://schemas.microsoft.com/office/drawing/2014/main" id="{DF5D31A3-2969-A84C-9D97-CF99C9361D2A}"/>
              </a:ext>
            </a:extLst>
          </p:cNvPr>
          <p:cNvSpPr>
            <a:spLocks noGrp="1"/>
          </p:cNvSpPr>
          <p:nvPr>
            <p:ph type="title"/>
          </p:nvPr>
        </p:nvSpPr>
        <p:spPr>
          <a:xfrm>
            <a:off x="609601" y="558803"/>
            <a:ext cx="9619200" cy="506277"/>
          </a:xfrm>
          <a:solidFill>
            <a:schemeClr val="accent6"/>
          </a:solidFill>
        </p:spPr>
        <p:txBody>
          <a:bodyPr>
            <a:normAutofit fontScale="90000"/>
          </a:bodyPr>
          <a:lstStyle/>
          <a:p>
            <a:r>
              <a:rPr lang="en-US">
                <a:solidFill>
                  <a:schemeClr val="bg1"/>
                </a:solidFill>
              </a:rPr>
              <a:t>Photo interviews</a:t>
            </a:r>
          </a:p>
        </p:txBody>
      </p:sp>
      <p:sp>
        <p:nvSpPr>
          <p:cNvPr id="14" name="Content Placeholder 12">
            <a:extLst>
              <a:ext uri="{FF2B5EF4-FFF2-40B4-BE49-F238E27FC236}">
                <a16:creationId xmlns:a16="http://schemas.microsoft.com/office/drawing/2014/main" id="{79625EB1-9B74-0446-900A-CF717127A6E4}"/>
              </a:ext>
            </a:extLst>
          </p:cNvPr>
          <p:cNvSpPr txBox="1">
            <a:spLocks/>
          </p:cNvSpPr>
          <p:nvPr/>
        </p:nvSpPr>
        <p:spPr>
          <a:xfrm>
            <a:off x="609600" y="2278392"/>
            <a:ext cx="5384800" cy="4075710"/>
          </a:xfrm>
          <a:prstGeom prst="rect">
            <a:avLst/>
          </a:prstGeom>
          <a:ln>
            <a:solidFill>
              <a:schemeClr val="tx2"/>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lnSpc>
                <a:spcPct val="115000"/>
              </a:lnSpc>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Simplicity level: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Easy.</a:t>
            </a:r>
            <a:endPar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endParaRP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Type of evidence: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In-depth</a:t>
            </a: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qualitative insights.</a:t>
            </a:r>
            <a:endParaRPr lang="en-GB" sz="1600" i="1">
              <a:solidFill>
                <a:schemeClr val="dk1"/>
              </a:solidFill>
              <a:highlight>
                <a:srgbClr val="FFFFFF"/>
              </a:highlight>
              <a:latin typeface="Arial" panose="020B0604020202020204" pitchFamily="34" charset="0"/>
              <a:ea typeface="Lato"/>
              <a:cs typeface="Arial" panose="020B0604020202020204" pitchFamily="34" charset="0"/>
              <a:sym typeface="Lato"/>
            </a:endParaRP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Benefits: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Challenges participants, reduces researcher misinterpretation, can produce unexpected information, promotes more detailed interviews.</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Con</a:t>
            </a:r>
            <a:r>
              <a:rPr lang="en-GB" sz="1600" b="1">
                <a:highlight>
                  <a:srgbClr val="FFFFFF"/>
                </a:highlight>
                <a:latin typeface="Arial" panose="020B0604020202020204" pitchFamily="34" charset="0"/>
                <a:ea typeface="Lato"/>
                <a:cs typeface="Arial" panose="020B0604020202020204" pitchFamily="34" charset="0"/>
                <a:sym typeface="Lato"/>
              </a:rPr>
              <a:t>siderations</a:t>
            </a:r>
            <a:r>
              <a:rPr lang="en-GB" sz="1600">
                <a:highlight>
                  <a:srgbClr val="FFFFFF"/>
                </a:highlight>
                <a:latin typeface="Arial" panose="020B0604020202020204" pitchFamily="34" charset="0"/>
                <a:ea typeface="Lato"/>
                <a:cs typeface="Arial" panose="020B0604020202020204" pitchFamily="34" charset="0"/>
                <a:sym typeface="Lato"/>
              </a:rPr>
              <a:t>: The interviewer’s presence may bias the answers given.</a:t>
            </a:r>
          </a:p>
          <a:p>
            <a:pPr marL="0" lvl="0" indent="0">
              <a:lnSpc>
                <a:spcPct val="115000"/>
              </a:lnSpc>
              <a:spcBef>
                <a:spcPts val="160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When to use: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Typically completed during projects (evaluating the implementation) or at the end of a project (evaluating the impact).</a:t>
            </a:r>
            <a:endPar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endParaRPr>
          </a:p>
        </p:txBody>
      </p:sp>
      <p:sp>
        <p:nvSpPr>
          <p:cNvPr id="17" name="Text Placeholder 5">
            <a:extLst>
              <a:ext uri="{FF2B5EF4-FFF2-40B4-BE49-F238E27FC236}">
                <a16:creationId xmlns:a16="http://schemas.microsoft.com/office/drawing/2014/main" id="{345FE5F4-3D37-6D44-A8B2-D4698B996561}"/>
              </a:ext>
            </a:extLst>
          </p:cNvPr>
          <p:cNvSpPr txBox="1">
            <a:spLocks/>
          </p:cNvSpPr>
          <p:nvPr/>
        </p:nvSpPr>
        <p:spPr>
          <a:xfrm>
            <a:off x="609601" y="1158610"/>
            <a:ext cx="9619199" cy="60297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15000"/>
              </a:lnSpc>
              <a:spcBef>
                <a:spcPts val="0"/>
              </a:spcBef>
              <a:spcAft>
                <a:spcPts val="1600"/>
              </a:spcAft>
              <a:buClr>
                <a:schemeClr val="dk1"/>
              </a:buClr>
              <a:buSzPts val="110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Description: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The use of photographs to stimulate discussion. The evaluator presents photographs (or participants are asked to take photographs) and the participant discusses the meaning behind the photos and how the photographs reflect their experiences of the project or their life. </a:t>
            </a:r>
          </a:p>
        </p:txBody>
      </p:sp>
      <p:pic>
        <p:nvPicPr>
          <p:cNvPr id="18" name="Graphic 17" descr="Camera with solid fill">
            <a:extLst>
              <a:ext uri="{FF2B5EF4-FFF2-40B4-BE49-F238E27FC236}">
                <a16:creationId xmlns:a16="http://schemas.microsoft.com/office/drawing/2014/main" id="{345D090D-9BEA-BA4C-8D21-868B971157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688575" y="1065081"/>
            <a:ext cx="995964" cy="995964"/>
          </a:xfrm>
          <a:prstGeom prst="rect">
            <a:avLst/>
          </a:prstGeom>
        </p:spPr>
      </p:pic>
      <p:sp>
        <p:nvSpPr>
          <p:cNvPr id="11" name="Content Placeholder 12">
            <a:extLst>
              <a:ext uri="{FF2B5EF4-FFF2-40B4-BE49-F238E27FC236}">
                <a16:creationId xmlns:a16="http://schemas.microsoft.com/office/drawing/2014/main" id="{7BC8FDAC-BB2B-2443-8418-E2E6CC63325F}"/>
              </a:ext>
            </a:extLst>
          </p:cNvPr>
          <p:cNvSpPr txBox="1">
            <a:spLocks/>
          </p:cNvSpPr>
          <p:nvPr/>
        </p:nvSpPr>
        <p:spPr>
          <a:xfrm>
            <a:off x="6299739" y="2278392"/>
            <a:ext cx="5384800" cy="4075710"/>
          </a:xfrm>
          <a:prstGeom prst="rect">
            <a:avLst/>
          </a:prstGeom>
          <a:ln>
            <a:solidFill>
              <a:schemeClr val="tx2"/>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buClr>
                <a:schemeClr val="dk1"/>
              </a:buClr>
              <a:buSzPts val="110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Preparation needed:</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 Planning time, plus discussion, interpretation and analysis time. If participants are supplying the photos, they will need to be briefed and have time to take the photos.</a:t>
            </a:r>
            <a:endPar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endParaRPr>
          </a:p>
          <a:p>
            <a:pPr marL="0" lvl="0" indent="0">
              <a:spcBef>
                <a:spcPts val="1600"/>
              </a:spcBef>
              <a:buClr>
                <a:schemeClr val="dk1"/>
              </a:buClr>
              <a:buSzPts val="110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What do you need for this: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Photos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(printed or shared online)</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a camera, note taking methods or recording equipment.</a:t>
            </a:r>
          </a:p>
          <a:p>
            <a:pPr marL="0" lvl="0" indent="0">
              <a:spcBef>
                <a:spcPts val="1600"/>
              </a:spcBef>
              <a:spcAft>
                <a:spcPts val="1600"/>
              </a:spcAft>
              <a:buClr>
                <a:schemeClr val="dk1"/>
              </a:buClr>
              <a:buSzPts val="110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Top tips for facilitating:</a:t>
            </a:r>
            <a:r>
              <a:rPr lang="en-GB" sz="1600" i="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The key questions are, ‘In this photograph, what do you think represents what we have been doing in this project?’, ‘How does it make you think about the project differently?’, ‘How does it represent what you or others have achieved in this project?’.  </a:t>
            </a:r>
            <a:r>
              <a:rPr lang="en-GB" sz="1600" u="sng">
                <a:solidFill>
                  <a:schemeClr val="hlink"/>
                </a:solidFill>
                <a:highlight>
                  <a:srgbClr val="FFFFFF"/>
                </a:highlight>
                <a:latin typeface="Lato"/>
                <a:ea typeface="Lato"/>
                <a:cs typeface="Lato"/>
                <a:sym typeface="Lato"/>
                <a:hlinkClick r:id="rId5">
                  <a:extLst>
                    <a:ext uri="{A12FA001-AC4F-418D-AE19-62706E023703}">
                      <ahyp:hlinkClr xmlns:ahyp="http://schemas.microsoft.com/office/drawing/2018/hyperlinkcolor" val="tx"/>
                    </a:ext>
                  </a:extLst>
                </a:hlinkClick>
              </a:rPr>
              <a:t>Example here</a:t>
            </a: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a:t>
            </a:r>
          </a:p>
        </p:txBody>
      </p:sp>
      <p:sp>
        <p:nvSpPr>
          <p:cNvPr id="12" name="Google Shape;82;p16">
            <a:extLst>
              <a:ext uri="{FF2B5EF4-FFF2-40B4-BE49-F238E27FC236}">
                <a16:creationId xmlns:a16="http://schemas.microsoft.com/office/drawing/2014/main" id="{469764C7-48BA-7946-A0BA-0AC97AA97ADE}"/>
              </a:ext>
            </a:extLst>
          </p:cNvPr>
          <p:cNvSpPr txBox="1"/>
          <p:nvPr/>
        </p:nvSpPr>
        <p:spPr>
          <a:xfrm>
            <a:off x="7739743" y="6390948"/>
            <a:ext cx="4428255" cy="369302"/>
          </a:xfrm>
          <a:prstGeom prst="rect">
            <a:avLst/>
          </a:prstGeom>
          <a:noFill/>
          <a:ln>
            <a:noFill/>
          </a:ln>
        </p:spPr>
        <p:txBody>
          <a:bodyPr spcFirstLastPara="1" wrap="square" lIns="91425" tIns="91425" rIns="91425" bIns="91425" anchor="t" anchorCtr="0">
            <a:spAutoFit/>
          </a:bodyPr>
          <a:lstStyle/>
          <a:p>
            <a:pPr lvl="0"/>
            <a:r>
              <a:rPr lang="en-GB" sz="1200">
                <a:latin typeface="Lato"/>
                <a:ea typeface="Lato"/>
                <a:cs typeface="Lato"/>
                <a:sym typeface="Lato"/>
              </a:rPr>
              <a:t>Some content adapted from </a:t>
            </a:r>
            <a:r>
              <a:rPr lang="en-GB" sz="1200" u="sng">
                <a:solidFill>
                  <a:schemeClr val="hlink"/>
                </a:solidFill>
                <a:latin typeface="Lato"/>
                <a:ea typeface="Lato"/>
                <a:cs typeface="Lato"/>
                <a:sym typeface="Lato"/>
                <a:hlinkClick r:id="rId6"/>
              </a:rPr>
              <a:t>Photo elicitation (nsw.gov.au)</a:t>
            </a:r>
            <a:endParaRPr lang="en-GB" sz="1200">
              <a:latin typeface="Lato"/>
              <a:ea typeface="Lato"/>
              <a:cs typeface="Lato"/>
              <a:sym typeface="Lato"/>
            </a:endParaRPr>
          </a:p>
        </p:txBody>
      </p:sp>
      <p:pic>
        <p:nvPicPr>
          <p:cNvPr id="15" name="Picture 14" descr="logo_forA4use_RGB.png">
            <a:extLst>
              <a:ext uri="{FF2B5EF4-FFF2-40B4-BE49-F238E27FC236}">
                <a16:creationId xmlns:a16="http://schemas.microsoft.com/office/drawing/2014/main" id="{6DD0267F-5142-4841-873D-1D93E59BB5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36573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F31F2B-75B0-3B40-B654-F90431C486F4}"/>
              </a:ext>
            </a:extLst>
          </p:cNvPr>
          <p:cNvSpPr>
            <a:spLocks noGrp="1"/>
          </p:cNvSpPr>
          <p:nvPr>
            <p:ph type="sldNum" idx="12"/>
          </p:nvPr>
        </p:nvSpPr>
        <p:spPr/>
        <p:txBody>
          <a:bodyPr/>
          <a:lstStyle/>
          <a:p>
            <a:fld id="{00000000-1234-1234-1234-123412341234}" type="slidenum">
              <a:rPr lang="en" smtClean="0"/>
              <a:pPr/>
              <a:t>6</a:t>
            </a:fld>
            <a:endParaRPr lang="en"/>
          </a:p>
        </p:txBody>
      </p:sp>
      <p:sp>
        <p:nvSpPr>
          <p:cNvPr id="13" name="Title 1">
            <a:extLst>
              <a:ext uri="{FF2B5EF4-FFF2-40B4-BE49-F238E27FC236}">
                <a16:creationId xmlns:a16="http://schemas.microsoft.com/office/drawing/2014/main" id="{DF5D31A3-2969-A84C-9D97-CF99C9361D2A}"/>
              </a:ext>
            </a:extLst>
          </p:cNvPr>
          <p:cNvSpPr>
            <a:spLocks noGrp="1"/>
          </p:cNvSpPr>
          <p:nvPr>
            <p:ph type="title"/>
          </p:nvPr>
        </p:nvSpPr>
        <p:spPr>
          <a:xfrm>
            <a:off x="609600" y="558804"/>
            <a:ext cx="9619200" cy="504000"/>
          </a:xfrm>
          <a:solidFill>
            <a:schemeClr val="accent6"/>
          </a:solidFill>
        </p:spPr>
        <p:txBody>
          <a:bodyPr>
            <a:normAutofit fontScale="90000"/>
          </a:bodyPr>
          <a:lstStyle/>
          <a:p>
            <a:r>
              <a:rPr lang="en-US">
                <a:solidFill>
                  <a:schemeClr val="bg1"/>
                </a:solidFill>
              </a:rPr>
              <a:t>Graffiti wall </a:t>
            </a:r>
          </a:p>
        </p:txBody>
      </p:sp>
      <p:sp>
        <p:nvSpPr>
          <p:cNvPr id="14" name="Content Placeholder 12">
            <a:extLst>
              <a:ext uri="{FF2B5EF4-FFF2-40B4-BE49-F238E27FC236}">
                <a16:creationId xmlns:a16="http://schemas.microsoft.com/office/drawing/2014/main" id="{79625EB1-9B74-0446-900A-CF717127A6E4}"/>
              </a:ext>
            </a:extLst>
          </p:cNvPr>
          <p:cNvSpPr txBox="1">
            <a:spLocks/>
          </p:cNvSpPr>
          <p:nvPr/>
        </p:nvSpPr>
        <p:spPr>
          <a:xfrm>
            <a:off x="609600" y="2292040"/>
            <a:ext cx="5384800" cy="4075710"/>
          </a:xfrm>
          <a:prstGeom prst="rect">
            <a:avLst/>
          </a:prstGeom>
          <a:ln>
            <a:solidFill>
              <a:schemeClr val="tx2"/>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lnSpc>
                <a:spcPct val="115000"/>
              </a:lnSpc>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Simplicity level: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Easy.</a:t>
            </a:r>
          </a:p>
          <a:p>
            <a:pPr marL="0" lvl="0" indent="0">
              <a:lnSpc>
                <a:spcPct val="115000"/>
              </a:lnSpc>
              <a:spcBef>
                <a:spcPts val="1600"/>
              </a:spcBef>
              <a:buClr>
                <a:schemeClr val="dk1"/>
              </a:buClr>
              <a:buSzPts val="110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Type of evidence: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Ad-hoc qualitative insights.</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Benefits: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Collect information quickly, users can see the evaluation data live, users can support with analysis.</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Considerations</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Unable to know the reasons behind a comment, needs to be stored securely, may want to record the session.</a:t>
            </a:r>
          </a:p>
          <a:p>
            <a:pPr marL="0" lvl="0" indent="0">
              <a:lnSpc>
                <a:spcPct val="115000"/>
              </a:lnSpc>
              <a:spcBef>
                <a:spcPts val="160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When to use: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Regular intervals or in line with your planning meetings.</a:t>
            </a:r>
          </a:p>
        </p:txBody>
      </p:sp>
      <p:sp>
        <p:nvSpPr>
          <p:cNvPr id="17" name="Text Placeholder 5">
            <a:extLst>
              <a:ext uri="{FF2B5EF4-FFF2-40B4-BE49-F238E27FC236}">
                <a16:creationId xmlns:a16="http://schemas.microsoft.com/office/drawing/2014/main" id="{345FE5F4-3D37-6D44-A8B2-D4698B996561}"/>
              </a:ext>
            </a:extLst>
          </p:cNvPr>
          <p:cNvSpPr txBox="1">
            <a:spLocks/>
          </p:cNvSpPr>
          <p:nvPr/>
        </p:nvSpPr>
        <p:spPr>
          <a:xfrm>
            <a:off x="609600" y="1146086"/>
            <a:ext cx="9619198" cy="60297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15000"/>
              </a:lnSpc>
              <a:spcBef>
                <a:spcPts val="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Description: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 graffiti wall is a quick way to collect qualitative feedback related to your outcomes. Hang up a large piece of paper or share an online whiteboard with key questions and allow users to share their thoughts. Then identify themes within the data. </a:t>
            </a:r>
            <a:endPar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endParaRPr>
          </a:p>
        </p:txBody>
      </p:sp>
      <p:pic>
        <p:nvPicPr>
          <p:cNvPr id="18" name="Graphic 17" descr="Graffiti Spray with solid fill">
            <a:extLst>
              <a:ext uri="{FF2B5EF4-FFF2-40B4-BE49-F238E27FC236}">
                <a16:creationId xmlns:a16="http://schemas.microsoft.com/office/drawing/2014/main" id="{345D090D-9BEA-BA4C-8D21-868B971157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751681" y="1116472"/>
            <a:ext cx="932858" cy="932858"/>
          </a:xfrm>
          <a:prstGeom prst="rect">
            <a:avLst/>
          </a:prstGeom>
        </p:spPr>
      </p:pic>
      <p:sp>
        <p:nvSpPr>
          <p:cNvPr id="11" name="Content Placeholder 12">
            <a:extLst>
              <a:ext uri="{FF2B5EF4-FFF2-40B4-BE49-F238E27FC236}">
                <a16:creationId xmlns:a16="http://schemas.microsoft.com/office/drawing/2014/main" id="{7BC8FDAC-BB2B-2443-8418-E2E6CC63325F}"/>
              </a:ext>
            </a:extLst>
          </p:cNvPr>
          <p:cNvSpPr txBox="1">
            <a:spLocks/>
          </p:cNvSpPr>
          <p:nvPr/>
        </p:nvSpPr>
        <p:spPr>
          <a:xfrm>
            <a:off x="6299739" y="2292040"/>
            <a:ext cx="5384800" cy="4075710"/>
          </a:xfrm>
          <a:prstGeom prst="rect">
            <a:avLst/>
          </a:prstGeom>
          <a:ln>
            <a:solidFill>
              <a:schemeClr val="tx2"/>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Preparation needed: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Planning key questions / set up, theming and analysis time.</a:t>
            </a: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What do you need for this: </a:t>
            </a: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Large poster and pens or an online whiteboard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5"/>
              </a:rPr>
              <a:t>Miro,</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6"/>
              </a:rPr>
              <a:t>Jamboard</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7"/>
              </a:rPr>
              <a:t>Mural</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etc). </a:t>
            </a: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Top tips for facilitating:</a:t>
            </a:r>
            <a:r>
              <a:rPr lang="en-GB" sz="1600" i="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Make sure you have clear questions. You could add blank comment cards or some prompts. This is a great visual way to capture data for reports and social media.</a:t>
            </a:r>
          </a:p>
          <a:p>
            <a:pPr marL="0" lvl="0" indent="0">
              <a:spcBef>
                <a:spcPts val="1600"/>
              </a:spcBef>
              <a:spcAft>
                <a:spcPts val="1600"/>
              </a:spcAft>
              <a:buClr>
                <a:schemeClr val="dk1"/>
              </a:buClr>
              <a:buSzPts val="110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Variation</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Use a Facebook wall. Write a set of ‘posts’ with your questions in them and leave space for comments.</a:t>
            </a:r>
          </a:p>
        </p:txBody>
      </p:sp>
      <p:sp>
        <p:nvSpPr>
          <p:cNvPr id="12" name="Google Shape;82;p16">
            <a:extLst>
              <a:ext uri="{FF2B5EF4-FFF2-40B4-BE49-F238E27FC236}">
                <a16:creationId xmlns:a16="http://schemas.microsoft.com/office/drawing/2014/main" id="{469764C7-48BA-7946-A0BA-0AC97AA97ADE}"/>
              </a:ext>
            </a:extLst>
          </p:cNvPr>
          <p:cNvSpPr txBox="1"/>
          <p:nvPr/>
        </p:nvSpPr>
        <p:spPr>
          <a:xfrm>
            <a:off x="8437834" y="6357581"/>
            <a:ext cx="3246705" cy="369302"/>
          </a:xfrm>
          <a:prstGeom prst="rect">
            <a:avLst/>
          </a:prstGeom>
          <a:noFill/>
          <a:ln>
            <a:noFill/>
          </a:ln>
        </p:spPr>
        <p:txBody>
          <a:bodyPr spcFirstLastPara="1" wrap="square" lIns="91425" tIns="91425" rIns="91425" bIns="91425" anchor="t" anchorCtr="0">
            <a:spAutoFit/>
          </a:bodyPr>
          <a:lstStyle/>
          <a:p>
            <a:pPr lvl="0"/>
            <a:r>
              <a:rPr lang="en-GB" sz="1200">
                <a:latin typeface="Lato"/>
                <a:ea typeface="Lato"/>
                <a:cs typeface="Lato"/>
                <a:sym typeface="Lato"/>
              </a:rPr>
              <a:t>Some content adapted from </a:t>
            </a:r>
            <a:r>
              <a:rPr lang="en-GB" sz="1200" u="sng">
                <a:solidFill>
                  <a:schemeClr val="hlink"/>
                </a:solidFill>
                <a:latin typeface="Lato"/>
                <a:ea typeface="Lato"/>
                <a:cs typeface="Lato"/>
                <a:sym typeface="Lato"/>
                <a:hlinkClick r:id="rId8"/>
              </a:rPr>
              <a:t>Woodcraft Folk</a:t>
            </a:r>
            <a:endParaRPr lang="en-GB" sz="1200">
              <a:solidFill>
                <a:schemeClr val="dk1"/>
              </a:solidFill>
              <a:latin typeface="Lato"/>
              <a:ea typeface="Lato"/>
              <a:cs typeface="Lato"/>
              <a:sym typeface="Lato"/>
            </a:endParaRPr>
          </a:p>
        </p:txBody>
      </p:sp>
      <p:pic>
        <p:nvPicPr>
          <p:cNvPr id="15" name="Picture 14" descr="logo_forA4use_RGB.png">
            <a:extLst>
              <a:ext uri="{FF2B5EF4-FFF2-40B4-BE49-F238E27FC236}">
                <a16:creationId xmlns:a16="http://schemas.microsoft.com/office/drawing/2014/main" id="{6DD0267F-5142-4841-873D-1D93E59BB5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1676711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F31F2B-75B0-3B40-B654-F90431C486F4}"/>
              </a:ext>
            </a:extLst>
          </p:cNvPr>
          <p:cNvSpPr>
            <a:spLocks noGrp="1"/>
          </p:cNvSpPr>
          <p:nvPr>
            <p:ph type="sldNum" idx="12"/>
          </p:nvPr>
        </p:nvSpPr>
        <p:spPr/>
        <p:txBody>
          <a:bodyPr/>
          <a:lstStyle/>
          <a:p>
            <a:fld id="{00000000-1234-1234-1234-123412341234}" type="slidenum">
              <a:rPr lang="en" smtClean="0"/>
              <a:pPr/>
              <a:t>7</a:t>
            </a:fld>
            <a:endParaRPr lang="en"/>
          </a:p>
        </p:txBody>
      </p:sp>
      <p:sp>
        <p:nvSpPr>
          <p:cNvPr id="13" name="Title 1">
            <a:extLst>
              <a:ext uri="{FF2B5EF4-FFF2-40B4-BE49-F238E27FC236}">
                <a16:creationId xmlns:a16="http://schemas.microsoft.com/office/drawing/2014/main" id="{DF5D31A3-2969-A84C-9D97-CF99C9361D2A}"/>
              </a:ext>
            </a:extLst>
          </p:cNvPr>
          <p:cNvSpPr>
            <a:spLocks noGrp="1"/>
          </p:cNvSpPr>
          <p:nvPr>
            <p:ph type="title"/>
          </p:nvPr>
        </p:nvSpPr>
        <p:spPr>
          <a:xfrm>
            <a:off x="609600" y="558804"/>
            <a:ext cx="9619200" cy="504000"/>
          </a:xfrm>
          <a:solidFill>
            <a:schemeClr val="accent6"/>
          </a:solidFill>
        </p:spPr>
        <p:txBody>
          <a:bodyPr>
            <a:normAutofit fontScale="90000"/>
          </a:bodyPr>
          <a:lstStyle/>
          <a:p>
            <a:r>
              <a:rPr lang="en-US">
                <a:solidFill>
                  <a:schemeClr val="bg1"/>
                </a:solidFill>
              </a:rPr>
              <a:t>Talk like a pirate</a:t>
            </a:r>
          </a:p>
        </p:txBody>
      </p:sp>
      <p:sp>
        <p:nvSpPr>
          <p:cNvPr id="14" name="Content Placeholder 12">
            <a:extLst>
              <a:ext uri="{FF2B5EF4-FFF2-40B4-BE49-F238E27FC236}">
                <a16:creationId xmlns:a16="http://schemas.microsoft.com/office/drawing/2014/main" id="{79625EB1-9B74-0446-900A-CF717127A6E4}"/>
              </a:ext>
            </a:extLst>
          </p:cNvPr>
          <p:cNvSpPr txBox="1">
            <a:spLocks/>
          </p:cNvSpPr>
          <p:nvPr/>
        </p:nvSpPr>
        <p:spPr>
          <a:xfrm>
            <a:off x="609600" y="2292040"/>
            <a:ext cx="5384800" cy="4075710"/>
          </a:xfrm>
          <a:prstGeom prst="rect">
            <a:avLst/>
          </a:prstGeom>
          <a:ln>
            <a:solidFill>
              <a:schemeClr val="tx2"/>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lnSpc>
                <a:spcPct val="115000"/>
              </a:lnSpc>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Simplicity level: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Easy.</a:t>
            </a:r>
          </a:p>
          <a:p>
            <a:pPr marL="0" lvl="0" indent="0">
              <a:lnSpc>
                <a:spcPct val="115000"/>
              </a:lnSpc>
              <a:spcBef>
                <a:spcPts val="1600"/>
              </a:spcBef>
              <a:buClr>
                <a:schemeClr val="dk1"/>
              </a:buClr>
              <a:buSzPts val="110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Type of evidence: </a:t>
            </a:r>
            <a:r>
              <a:rPr lang="en-GB" sz="1600" err="1">
                <a:solidFill>
                  <a:schemeClr val="dk1"/>
                </a:solidFill>
                <a:highlight>
                  <a:srgbClr val="FFFFFF"/>
                </a:highlight>
                <a:latin typeface="Arial" panose="020B0604020202020204" pitchFamily="34" charset="0"/>
                <a:ea typeface="Lato"/>
                <a:cs typeface="Arial" panose="020B0604020202020204" pitchFamily="34" charset="0"/>
                <a:sym typeface="Lato"/>
              </a:rPr>
              <a:t>Adhoc</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qualitative insights.</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Benefits: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Quick and easy feedback, interactive for participants.</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Considerations</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Without further discussion, you will lack insights into why people feel that way. Some individuals may not feel comfortable explaining why in a group setting.</a:t>
            </a:r>
          </a:p>
          <a:p>
            <a:pPr marL="0" lvl="0" indent="0">
              <a:lnSpc>
                <a:spcPct val="115000"/>
              </a:lnSpc>
              <a:spcBef>
                <a:spcPts val="160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When to use: </a:t>
            </a:r>
            <a:r>
              <a:rPr lang="en-GB" sz="1600">
                <a:highlight>
                  <a:srgbClr val="FFFFFF"/>
                </a:highlight>
                <a:latin typeface="Arial" panose="020B0604020202020204" pitchFamily="34" charset="0"/>
                <a:ea typeface="Lato"/>
                <a:cs typeface="Arial" panose="020B0604020202020204" pitchFamily="34" charset="0"/>
                <a:sym typeface="Lato"/>
              </a:rPr>
              <a:t>Regular intervals in line with your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planning meetings.</a:t>
            </a:r>
            <a:endParaRPr lang="en-GB" sz="1600">
              <a:highlight>
                <a:srgbClr val="FFFFFF"/>
              </a:highlight>
              <a:latin typeface="Arial" panose="020B0604020202020204" pitchFamily="34" charset="0"/>
              <a:ea typeface="Lato"/>
              <a:cs typeface="Arial" panose="020B0604020202020204" pitchFamily="34" charset="0"/>
              <a:sym typeface="Lato"/>
            </a:endParaRPr>
          </a:p>
        </p:txBody>
      </p:sp>
      <p:sp>
        <p:nvSpPr>
          <p:cNvPr id="17" name="Text Placeholder 5">
            <a:extLst>
              <a:ext uri="{FF2B5EF4-FFF2-40B4-BE49-F238E27FC236}">
                <a16:creationId xmlns:a16="http://schemas.microsoft.com/office/drawing/2014/main" id="{345FE5F4-3D37-6D44-A8B2-D4698B996561}"/>
              </a:ext>
            </a:extLst>
          </p:cNvPr>
          <p:cNvSpPr txBox="1">
            <a:spLocks/>
          </p:cNvSpPr>
          <p:nvPr/>
        </p:nvSpPr>
        <p:spPr>
          <a:xfrm>
            <a:off x="609602" y="1126403"/>
            <a:ext cx="9619198" cy="93985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spcBef>
                <a:spcPts val="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Description: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 quick and easy way to share feedback via a game. Ask participants to share their reaction to something by talking like a pirate: </a:t>
            </a:r>
            <a:r>
              <a:rPr lang="en-GB" sz="1600" err="1">
                <a:solidFill>
                  <a:schemeClr val="dk1"/>
                </a:solidFill>
                <a:highlight>
                  <a:srgbClr val="FFFFFF"/>
                </a:highlight>
                <a:latin typeface="Arial" panose="020B0604020202020204" pitchFamily="34" charset="0"/>
                <a:ea typeface="Lato"/>
                <a:cs typeface="Arial" panose="020B0604020202020204" pitchFamily="34" charset="0"/>
                <a:sym typeface="Lato"/>
              </a:rPr>
              <a:t>Ohhhh</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(I really like it), </a:t>
            </a:r>
            <a:r>
              <a:rPr lang="en-GB" sz="1600" err="1">
                <a:solidFill>
                  <a:schemeClr val="dk1"/>
                </a:solidFill>
                <a:highlight>
                  <a:srgbClr val="FFFFFF"/>
                </a:highlight>
                <a:latin typeface="Arial" panose="020B0604020202020204" pitchFamily="34" charset="0"/>
                <a:ea typeface="Lato"/>
                <a:cs typeface="Arial" panose="020B0604020202020204" pitchFamily="34" charset="0"/>
                <a:sym typeface="Lato"/>
              </a:rPr>
              <a:t>aarghh</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(I don’t like it) or  </a:t>
            </a:r>
            <a:r>
              <a:rPr lang="en-GB" sz="1600" err="1">
                <a:solidFill>
                  <a:schemeClr val="dk1"/>
                </a:solidFill>
                <a:highlight>
                  <a:srgbClr val="FFFFFF"/>
                </a:highlight>
                <a:latin typeface="Arial" panose="020B0604020202020204" pitchFamily="34" charset="0"/>
                <a:ea typeface="Lato"/>
                <a:cs typeface="Arial" panose="020B0604020202020204" pitchFamily="34" charset="0"/>
                <a:sym typeface="Lato"/>
              </a:rPr>
              <a:t>ohhhharghhh</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(it’s a mix).</a:t>
            </a:r>
          </a:p>
        </p:txBody>
      </p:sp>
      <p:pic>
        <p:nvPicPr>
          <p:cNvPr id="18" name="Graphic 17" descr="Sail Boat (Like Pirate) with solid fill">
            <a:extLst>
              <a:ext uri="{FF2B5EF4-FFF2-40B4-BE49-F238E27FC236}">
                <a16:creationId xmlns:a16="http://schemas.microsoft.com/office/drawing/2014/main" id="{345D090D-9BEA-BA4C-8D21-868B971157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712987" y="1065714"/>
            <a:ext cx="971552" cy="971552"/>
          </a:xfrm>
          <a:prstGeom prst="rect">
            <a:avLst/>
          </a:prstGeom>
        </p:spPr>
      </p:pic>
      <p:sp>
        <p:nvSpPr>
          <p:cNvPr id="11" name="Content Placeholder 12">
            <a:extLst>
              <a:ext uri="{FF2B5EF4-FFF2-40B4-BE49-F238E27FC236}">
                <a16:creationId xmlns:a16="http://schemas.microsoft.com/office/drawing/2014/main" id="{7BC8FDAC-BB2B-2443-8418-E2E6CC63325F}"/>
              </a:ext>
            </a:extLst>
          </p:cNvPr>
          <p:cNvSpPr txBox="1">
            <a:spLocks/>
          </p:cNvSpPr>
          <p:nvPr/>
        </p:nvSpPr>
        <p:spPr>
          <a:xfrm>
            <a:off x="6299739" y="2292040"/>
            <a:ext cx="5384800" cy="4075710"/>
          </a:xfrm>
          <a:prstGeom prst="rect">
            <a:avLst/>
          </a:prstGeom>
          <a:ln>
            <a:solidFill>
              <a:schemeClr val="tx2"/>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Preparation needed:</a:t>
            </a:r>
            <a:r>
              <a:rPr lang="en-GB" sz="1600" b="1">
                <a:solidFill>
                  <a:srgbClr val="FF0000"/>
                </a:solidFill>
                <a:highlight>
                  <a:srgbClr val="FFFFFF"/>
                </a:highlight>
                <a:latin typeface="Arial" panose="020B0604020202020204" pitchFamily="34" charset="0"/>
                <a:ea typeface="Lato"/>
                <a:cs typeface="Arial" panose="020B0604020202020204" pitchFamily="34" charset="0"/>
                <a:sym typeface="Lato"/>
              </a:rPr>
              <a:t>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Planning time to pick the areas you want feedback on, session time to run the exercise and to take notes, review time and time to implement changes.</a:t>
            </a:r>
            <a:endPar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endParaRP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What do you need for this: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A Zoom meeting or a face-to-face session. Someone to note down the feedback.</a:t>
            </a: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Top tips for facilitating:</a:t>
            </a:r>
            <a:r>
              <a:rPr lang="en-GB" sz="1600" i="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Encourage participation by participating yourself. You could do another game beforehand to get the group engaged.</a:t>
            </a:r>
            <a:endParaRPr lang="en-GB" sz="1600">
              <a:solidFill>
                <a:schemeClr val="dk1"/>
              </a:solidFill>
              <a:highlight>
                <a:srgbClr val="FFFFFF"/>
              </a:highlight>
              <a:latin typeface="Arial" panose="020B0604020202020204" pitchFamily="34" charset="0"/>
              <a:ea typeface="Lato"/>
              <a:cs typeface="Arial" panose="020B0604020202020204" pitchFamily="34" charset="0"/>
              <a:sym typeface="Lato"/>
            </a:endParaRPr>
          </a:p>
        </p:txBody>
      </p:sp>
      <p:sp>
        <p:nvSpPr>
          <p:cNvPr id="12" name="Google Shape;82;p16">
            <a:extLst>
              <a:ext uri="{FF2B5EF4-FFF2-40B4-BE49-F238E27FC236}">
                <a16:creationId xmlns:a16="http://schemas.microsoft.com/office/drawing/2014/main" id="{469764C7-48BA-7946-A0BA-0AC97AA97ADE}"/>
              </a:ext>
            </a:extLst>
          </p:cNvPr>
          <p:cNvSpPr txBox="1"/>
          <p:nvPr/>
        </p:nvSpPr>
        <p:spPr>
          <a:xfrm>
            <a:off x="8437834" y="6357581"/>
            <a:ext cx="3246705" cy="369302"/>
          </a:xfrm>
          <a:prstGeom prst="rect">
            <a:avLst/>
          </a:prstGeom>
          <a:noFill/>
          <a:ln>
            <a:noFill/>
          </a:ln>
        </p:spPr>
        <p:txBody>
          <a:bodyPr spcFirstLastPara="1" wrap="square" lIns="91425" tIns="91425" rIns="91425" bIns="91425" anchor="t" anchorCtr="0">
            <a:spAutoFit/>
          </a:bodyPr>
          <a:lstStyle/>
          <a:p>
            <a:pPr lvl="0"/>
            <a:r>
              <a:rPr lang="en-GB" sz="1200">
                <a:latin typeface="Lato"/>
                <a:ea typeface="Lato"/>
                <a:cs typeface="Lato"/>
                <a:sym typeface="Lato"/>
              </a:rPr>
              <a:t>Some content adapted from </a:t>
            </a:r>
            <a:r>
              <a:rPr lang="en-GB" sz="1200" u="sng">
                <a:solidFill>
                  <a:schemeClr val="hlink"/>
                </a:solidFill>
                <a:latin typeface="Lato"/>
                <a:ea typeface="Lato"/>
                <a:cs typeface="Lato"/>
                <a:sym typeface="Lato"/>
                <a:hlinkClick r:id="rId5"/>
              </a:rPr>
              <a:t>Woodcraft Folk</a:t>
            </a:r>
            <a:endParaRPr lang="en-GB" sz="1200">
              <a:solidFill>
                <a:schemeClr val="dk1"/>
              </a:solidFill>
              <a:latin typeface="Lato"/>
              <a:ea typeface="Lato"/>
              <a:cs typeface="Lato"/>
              <a:sym typeface="Lato"/>
            </a:endParaRPr>
          </a:p>
        </p:txBody>
      </p:sp>
      <p:pic>
        <p:nvPicPr>
          <p:cNvPr id="15" name="Picture 14" descr="logo_forA4use_RGB.png">
            <a:extLst>
              <a:ext uri="{FF2B5EF4-FFF2-40B4-BE49-F238E27FC236}">
                <a16:creationId xmlns:a16="http://schemas.microsoft.com/office/drawing/2014/main" id="{6DD0267F-5142-4841-873D-1D93E59BB5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4256387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F31F2B-75B0-3B40-B654-F90431C486F4}"/>
              </a:ext>
            </a:extLst>
          </p:cNvPr>
          <p:cNvSpPr>
            <a:spLocks noGrp="1"/>
          </p:cNvSpPr>
          <p:nvPr>
            <p:ph type="sldNum" idx="12"/>
          </p:nvPr>
        </p:nvSpPr>
        <p:spPr/>
        <p:txBody>
          <a:bodyPr/>
          <a:lstStyle/>
          <a:p>
            <a:fld id="{00000000-1234-1234-1234-123412341234}" type="slidenum">
              <a:rPr lang="en" smtClean="0"/>
              <a:pPr/>
              <a:t>8</a:t>
            </a:fld>
            <a:endParaRPr lang="en"/>
          </a:p>
        </p:txBody>
      </p:sp>
      <p:sp>
        <p:nvSpPr>
          <p:cNvPr id="13" name="Title 1">
            <a:extLst>
              <a:ext uri="{FF2B5EF4-FFF2-40B4-BE49-F238E27FC236}">
                <a16:creationId xmlns:a16="http://schemas.microsoft.com/office/drawing/2014/main" id="{DF5D31A3-2969-A84C-9D97-CF99C9361D2A}"/>
              </a:ext>
            </a:extLst>
          </p:cNvPr>
          <p:cNvSpPr>
            <a:spLocks noGrp="1"/>
          </p:cNvSpPr>
          <p:nvPr>
            <p:ph type="title"/>
          </p:nvPr>
        </p:nvSpPr>
        <p:spPr>
          <a:xfrm>
            <a:off x="609600" y="558804"/>
            <a:ext cx="9619200" cy="504000"/>
          </a:xfrm>
          <a:solidFill>
            <a:schemeClr val="accent6"/>
          </a:solidFill>
        </p:spPr>
        <p:txBody>
          <a:bodyPr>
            <a:normAutofit fontScale="90000"/>
          </a:bodyPr>
          <a:lstStyle/>
          <a:p>
            <a:r>
              <a:rPr lang="en-US">
                <a:solidFill>
                  <a:schemeClr val="bg1"/>
                </a:solidFill>
              </a:rPr>
              <a:t>Picture voting</a:t>
            </a:r>
          </a:p>
        </p:txBody>
      </p:sp>
      <p:sp>
        <p:nvSpPr>
          <p:cNvPr id="14" name="Content Placeholder 12">
            <a:extLst>
              <a:ext uri="{FF2B5EF4-FFF2-40B4-BE49-F238E27FC236}">
                <a16:creationId xmlns:a16="http://schemas.microsoft.com/office/drawing/2014/main" id="{79625EB1-9B74-0446-900A-CF717127A6E4}"/>
              </a:ext>
            </a:extLst>
          </p:cNvPr>
          <p:cNvSpPr txBox="1">
            <a:spLocks/>
          </p:cNvSpPr>
          <p:nvPr/>
        </p:nvSpPr>
        <p:spPr>
          <a:xfrm>
            <a:off x="609600" y="2292040"/>
            <a:ext cx="5384800" cy="4075710"/>
          </a:xfrm>
          <a:prstGeom prst="rect">
            <a:avLst/>
          </a:prstGeom>
          <a:ln>
            <a:solidFill>
              <a:schemeClr val="tx2"/>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lnSpc>
                <a:spcPct val="115000"/>
              </a:lnSpc>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Simplicity level: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Easy.</a:t>
            </a:r>
          </a:p>
          <a:p>
            <a:pPr marL="0" lvl="0" indent="0">
              <a:lnSpc>
                <a:spcPct val="115000"/>
              </a:lnSpc>
              <a:spcBef>
                <a:spcPts val="1600"/>
              </a:spcBef>
              <a:buClr>
                <a:schemeClr val="dk1"/>
              </a:buClr>
              <a:buSzPts val="110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Type of evidence: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Ad-hoc qualitative insights.</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Benefits: </a:t>
            </a:r>
            <a:r>
              <a:rPr lang="en-GB" sz="1600">
                <a:highlight>
                  <a:srgbClr val="FFFFFF"/>
                </a:highlight>
                <a:latin typeface="Arial" panose="020B0604020202020204" pitchFamily="34" charset="0"/>
                <a:ea typeface="Lato"/>
                <a:cs typeface="Arial" panose="020B0604020202020204" pitchFamily="34" charset="0"/>
                <a:sym typeface="Lato"/>
              </a:rPr>
              <a:t>Provides quick insights into preferences, can help you to make changes easily.</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Considerations</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highlight>
                  <a:srgbClr val="FFFFFF"/>
                </a:highlight>
                <a:latin typeface="Arial" panose="020B0604020202020204" pitchFamily="34" charset="0"/>
                <a:ea typeface="Lato"/>
                <a:cs typeface="Arial" panose="020B0604020202020204" pitchFamily="34" charset="0"/>
                <a:sym typeface="Lato"/>
              </a:rPr>
              <a:t>Decide whether to do this 1-on-1 or in a group setting.</a:t>
            </a:r>
          </a:p>
          <a:p>
            <a:pPr marL="0" lvl="0" indent="0">
              <a:lnSpc>
                <a:spcPct val="115000"/>
              </a:lnSpc>
              <a:spcBef>
                <a:spcPts val="160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When to use: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Regular intervals or in line with your planning meetings.</a:t>
            </a:r>
          </a:p>
        </p:txBody>
      </p:sp>
      <p:sp>
        <p:nvSpPr>
          <p:cNvPr id="17" name="Text Placeholder 5">
            <a:extLst>
              <a:ext uri="{FF2B5EF4-FFF2-40B4-BE49-F238E27FC236}">
                <a16:creationId xmlns:a16="http://schemas.microsoft.com/office/drawing/2014/main" id="{345FE5F4-3D37-6D44-A8B2-D4698B996561}"/>
              </a:ext>
            </a:extLst>
          </p:cNvPr>
          <p:cNvSpPr txBox="1">
            <a:spLocks/>
          </p:cNvSpPr>
          <p:nvPr/>
        </p:nvSpPr>
        <p:spPr>
          <a:xfrm>
            <a:off x="609600" y="1116088"/>
            <a:ext cx="9619198" cy="60297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15000"/>
              </a:lnSpc>
              <a:spcBef>
                <a:spcPts val="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Description: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Individuals</a:t>
            </a: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vote on a range of visual choices around a particular question or issue by attaching stickers to their chosen answer. This could be done in person or done remotely using whiteboard software.</a:t>
            </a:r>
          </a:p>
        </p:txBody>
      </p:sp>
      <p:pic>
        <p:nvPicPr>
          <p:cNvPr id="18" name="Graphic 17" descr="Raised hand with solid fill">
            <a:extLst>
              <a:ext uri="{FF2B5EF4-FFF2-40B4-BE49-F238E27FC236}">
                <a16:creationId xmlns:a16="http://schemas.microsoft.com/office/drawing/2014/main" id="{345D090D-9BEA-BA4C-8D21-868B971157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626540" y="1068127"/>
            <a:ext cx="955858" cy="955858"/>
          </a:xfrm>
          <a:prstGeom prst="rect">
            <a:avLst/>
          </a:prstGeom>
        </p:spPr>
      </p:pic>
      <p:sp>
        <p:nvSpPr>
          <p:cNvPr id="11" name="Content Placeholder 12">
            <a:extLst>
              <a:ext uri="{FF2B5EF4-FFF2-40B4-BE49-F238E27FC236}">
                <a16:creationId xmlns:a16="http://schemas.microsoft.com/office/drawing/2014/main" id="{7BC8FDAC-BB2B-2443-8418-E2E6CC63325F}"/>
              </a:ext>
            </a:extLst>
          </p:cNvPr>
          <p:cNvSpPr txBox="1">
            <a:spLocks/>
          </p:cNvSpPr>
          <p:nvPr/>
        </p:nvSpPr>
        <p:spPr>
          <a:xfrm>
            <a:off x="6299739" y="2292040"/>
            <a:ext cx="5384800" cy="4075710"/>
          </a:xfrm>
          <a:prstGeom prst="rect">
            <a:avLst/>
          </a:prstGeom>
          <a:ln>
            <a:solidFill>
              <a:schemeClr val="tx2"/>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Preparation needed: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Set up and planning time, voting sessions, review time, prioritisation and planning of changes, and feedback time.</a:t>
            </a:r>
            <a:endPar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endParaRP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What do you need for this: </a:t>
            </a:r>
            <a:r>
              <a:rPr lang="en-GB" sz="1600">
                <a:solidFill>
                  <a:srgbClr val="000000"/>
                </a:solidFill>
                <a:highlight>
                  <a:srgbClr val="FFFFFF"/>
                </a:highlight>
                <a:latin typeface="Arial" panose="020B0604020202020204" pitchFamily="34" charset="0"/>
                <a:ea typeface="Lato"/>
                <a:cs typeface="Arial" panose="020B0604020202020204" pitchFamily="34" charset="0"/>
                <a:sym typeface="Lato"/>
              </a:rPr>
              <a:t>Photos (printed or shared online) and voting stickers.</a:t>
            </a: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Top tips for facilitating:</a:t>
            </a:r>
            <a:r>
              <a:rPr lang="en-GB" sz="1600" i="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Make sure to choose topics / issues that can be expressed using pictures. Use images that are clearly recognisable. Remind individuals that there isn’t a ‘right’ or ‘wrong’ answer, you are interested in their preferences.</a:t>
            </a:r>
          </a:p>
          <a:p>
            <a:pPr marL="0" lvl="0" indent="0">
              <a:spcBef>
                <a:spcPts val="160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Example:</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Discussing ideas for a new lunch club.</a:t>
            </a:r>
          </a:p>
        </p:txBody>
      </p:sp>
      <p:sp>
        <p:nvSpPr>
          <p:cNvPr id="12" name="Google Shape;82;p16">
            <a:extLst>
              <a:ext uri="{FF2B5EF4-FFF2-40B4-BE49-F238E27FC236}">
                <a16:creationId xmlns:a16="http://schemas.microsoft.com/office/drawing/2014/main" id="{469764C7-48BA-7946-A0BA-0AC97AA97ADE}"/>
              </a:ext>
            </a:extLst>
          </p:cNvPr>
          <p:cNvSpPr txBox="1"/>
          <p:nvPr/>
        </p:nvSpPr>
        <p:spPr>
          <a:xfrm>
            <a:off x="8437834" y="6357581"/>
            <a:ext cx="3246705" cy="369302"/>
          </a:xfrm>
          <a:prstGeom prst="rect">
            <a:avLst/>
          </a:prstGeom>
          <a:noFill/>
          <a:ln>
            <a:noFill/>
          </a:ln>
        </p:spPr>
        <p:txBody>
          <a:bodyPr spcFirstLastPara="1" wrap="square" lIns="91425" tIns="91425" rIns="91425" bIns="91425" anchor="t" anchorCtr="0">
            <a:spAutoFit/>
          </a:bodyPr>
          <a:lstStyle/>
          <a:p>
            <a:pPr lvl="0"/>
            <a:r>
              <a:rPr lang="en-GB" sz="1200">
                <a:highlight>
                  <a:srgbClr val="FFFFFF"/>
                </a:highlight>
                <a:latin typeface="Lato"/>
                <a:ea typeface="Lato"/>
                <a:cs typeface="Lato"/>
                <a:sym typeface="Lato"/>
              </a:rPr>
              <a:t>Some content adapted from </a:t>
            </a:r>
            <a:r>
              <a:rPr lang="en-GB" sz="1200" u="sng">
                <a:solidFill>
                  <a:schemeClr val="hlink"/>
                </a:solidFill>
                <a:highlight>
                  <a:srgbClr val="FFFFFF"/>
                </a:highlight>
                <a:latin typeface="Lato"/>
                <a:ea typeface="Lato"/>
                <a:cs typeface="Lato"/>
                <a:sym typeface="Lato"/>
                <a:hlinkClick r:id="rId5"/>
              </a:rPr>
              <a:t>Sheffield Kids</a:t>
            </a:r>
            <a:endParaRPr lang="en-GB" sz="1200">
              <a:latin typeface="Lato"/>
              <a:ea typeface="Lato"/>
              <a:cs typeface="Lato"/>
              <a:sym typeface="Lato"/>
            </a:endParaRPr>
          </a:p>
        </p:txBody>
      </p:sp>
      <p:pic>
        <p:nvPicPr>
          <p:cNvPr id="15" name="Picture 14" descr="logo_forA4use_RGB.png">
            <a:extLst>
              <a:ext uri="{FF2B5EF4-FFF2-40B4-BE49-F238E27FC236}">
                <a16:creationId xmlns:a16="http://schemas.microsoft.com/office/drawing/2014/main" id="{6DD0267F-5142-4841-873D-1D93E59BB5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3129013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F31F2B-75B0-3B40-B654-F90431C486F4}"/>
              </a:ext>
            </a:extLst>
          </p:cNvPr>
          <p:cNvSpPr>
            <a:spLocks noGrp="1"/>
          </p:cNvSpPr>
          <p:nvPr>
            <p:ph type="sldNum" idx="12"/>
          </p:nvPr>
        </p:nvSpPr>
        <p:spPr/>
        <p:txBody>
          <a:bodyPr/>
          <a:lstStyle/>
          <a:p>
            <a:fld id="{00000000-1234-1234-1234-123412341234}" type="slidenum">
              <a:rPr lang="en" smtClean="0"/>
              <a:pPr/>
              <a:t>9</a:t>
            </a:fld>
            <a:endParaRPr lang="en"/>
          </a:p>
        </p:txBody>
      </p:sp>
      <p:sp>
        <p:nvSpPr>
          <p:cNvPr id="13" name="Title 1">
            <a:extLst>
              <a:ext uri="{FF2B5EF4-FFF2-40B4-BE49-F238E27FC236}">
                <a16:creationId xmlns:a16="http://schemas.microsoft.com/office/drawing/2014/main" id="{DF5D31A3-2969-A84C-9D97-CF99C9361D2A}"/>
              </a:ext>
            </a:extLst>
          </p:cNvPr>
          <p:cNvSpPr>
            <a:spLocks noGrp="1"/>
          </p:cNvSpPr>
          <p:nvPr>
            <p:ph type="title"/>
          </p:nvPr>
        </p:nvSpPr>
        <p:spPr>
          <a:xfrm>
            <a:off x="609600" y="558804"/>
            <a:ext cx="9619200" cy="504000"/>
          </a:xfrm>
          <a:solidFill>
            <a:schemeClr val="accent6"/>
          </a:solidFill>
        </p:spPr>
        <p:txBody>
          <a:bodyPr>
            <a:normAutofit fontScale="90000"/>
          </a:bodyPr>
          <a:lstStyle/>
          <a:p>
            <a:r>
              <a:rPr lang="en-US">
                <a:solidFill>
                  <a:schemeClr val="bg1"/>
                </a:solidFill>
              </a:rPr>
              <a:t>Timelines</a:t>
            </a:r>
          </a:p>
        </p:txBody>
      </p:sp>
      <p:sp>
        <p:nvSpPr>
          <p:cNvPr id="14" name="Content Placeholder 12">
            <a:extLst>
              <a:ext uri="{FF2B5EF4-FFF2-40B4-BE49-F238E27FC236}">
                <a16:creationId xmlns:a16="http://schemas.microsoft.com/office/drawing/2014/main" id="{79625EB1-9B74-0446-900A-CF717127A6E4}"/>
              </a:ext>
            </a:extLst>
          </p:cNvPr>
          <p:cNvSpPr txBox="1">
            <a:spLocks/>
          </p:cNvSpPr>
          <p:nvPr/>
        </p:nvSpPr>
        <p:spPr>
          <a:xfrm>
            <a:off x="609600" y="2292040"/>
            <a:ext cx="5384800" cy="4075710"/>
          </a:xfrm>
          <a:prstGeom prst="rect">
            <a:avLst/>
          </a:prstGeom>
          <a:ln>
            <a:solidFill>
              <a:schemeClr val="tx2"/>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lnSpc>
                <a:spcPct val="115000"/>
              </a:lnSpc>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Simplicity level: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Easy.</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Scale of evidence: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In-depth qualitative insights.</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Benefits: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Explore what people think across different points during their engagement.</a:t>
            </a:r>
          </a:p>
          <a:p>
            <a:pPr marL="0" lvl="0" indent="0">
              <a:lnSpc>
                <a:spcPct val="115000"/>
              </a:lnSpc>
              <a:spcBef>
                <a:spcPts val="1600"/>
              </a:spcBef>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Considerations</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Hard to aggregate the data.</a:t>
            </a:r>
          </a:p>
          <a:p>
            <a:pPr marL="0" lvl="0" indent="0">
              <a:lnSpc>
                <a:spcPct val="115000"/>
              </a:lnSpc>
              <a:spcBef>
                <a:spcPts val="160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When to use: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It explores change over time, so use the method at the start and the end of engagement. Regular intervals may be more appropriate for longer-term engagement.</a:t>
            </a:r>
          </a:p>
        </p:txBody>
      </p:sp>
      <p:sp>
        <p:nvSpPr>
          <p:cNvPr id="17" name="Text Placeholder 5">
            <a:extLst>
              <a:ext uri="{FF2B5EF4-FFF2-40B4-BE49-F238E27FC236}">
                <a16:creationId xmlns:a16="http://schemas.microsoft.com/office/drawing/2014/main" id="{345FE5F4-3D37-6D44-A8B2-D4698B996561}"/>
              </a:ext>
            </a:extLst>
          </p:cNvPr>
          <p:cNvSpPr txBox="1">
            <a:spLocks/>
          </p:cNvSpPr>
          <p:nvPr/>
        </p:nvSpPr>
        <p:spPr>
          <a:xfrm>
            <a:off x="609602" y="1146086"/>
            <a:ext cx="9619198" cy="60297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15000"/>
              </a:lnSpc>
              <a:spcBef>
                <a:spcPts val="0"/>
              </a:spcBef>
              <a:spcAft>
                <a:spcPts val="1600"/>
              </a:spcAft>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Description: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Explore an individual’s feelings over time. Draw a line in the middle of a page, mark the activities within the programme or times of day and ask participants to draw a line of how the felt about the activity. Positive above the line and negative below the line. Then ask them to talk through the reasons behind the highs and lows.</a:t>
            </a:r>
          </a:p>
        </p:txBody>
      </p:sp>
      <p:pic>
        <p:nvPicPr>
          <p:cNvPr id="18" name="Graphic 17" descr="Periodic Graph with solid fill">
            <a:extLst>
              <a:ext uri="{FF2B5EF4-FFF2-40B4-BE49-F238E27FC236}">
                <a16:creationId xmlns:a16="http://schemas.microsoft.com/office/drawing/2014/main" id="{345D090D-9BEA-BA4C-8D21-868B971157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573979" y="1146086"/>
            <a:ext cx="1008419" cy="1008419"/>
          </a:xfrm>
          <a:prstGeom prst="rect">
            <a:avLst/>
          </a:prstGeom>
        </p:spPr>
      </p:pic>
      <p:sp>
        <p:nvSpPr>
          <p:cNvPr id="11" name="Content Placeholder 12">
            <a:extLst>
              <a:ext uri="{FF2B5EF4-FFF2-40B4-BE49-F238E27FC236}">
                <a16:creationId xmlns:a16="http://schemas.microsoft.com/office/drawing/2014/main" id="{7BC8FDAC-BB2B-2443-8418-E2E6CC63325F}"/>
              </a:ext>
            </a:extLst>
          </p:cNvPr>
          <p:cNvSpPr txBox="1">
            <a:spLocks/>
          </p:cNvSpPr>
          <p:nvPr/>
        </p:nvSpPr>
        <p:spPr>
          <a:xfrm>
            <a:off x="6299739" y="2292040"/>
            <a:ext cx="5384800" cy="4075710"/>
          </a:xfrm>
          <a:prstGeom prst="rect">
            <a:avLst/>
          </a:prstGeom>
          <a:ln>
            <a:solidFill>
              <a:schemeClr val="tx2"/>
            </a:solidFill>
          </a:ln>
        </p:spPr>
        <p:txBody>
          <a:bodyPr spcFirstLastPara="1" vert="horz" wrap="square" lIns="91425" tIns="91425" rIns="91425" bIns="91425" rtlCol="0" anchor="t" anchorCtr="0">
            <a:noAutofit/>
          </a:bodyPr>
          <a:lstStyle>
            <a:lvl1pPr marL="548640" lvl="0" indent="-411480" algn="l" defTabSz="457200" rtl="0" eaLnBrk="1" latinLnBrk="0" hangingPunct="1">
              <a:spcBef>
                <a:spcPts val="0"/>
              </a:spcBef>
              <a:spcAft>
                <a:spcPts val="0"/>
              </a:spcAft>
              <a:buSzPts val="1800"/>
              <a:buFont typeface="Arial"/>
              <a:buChar char="●"/>
              <a:defRPr sz="2400" kern="1200">
                <a:solidFill>
                  <a:schemeClr val="tx1"/>
                </a:solidFill>
                <a:latin typeface="Arial"/>
                <a:ea typeface="+mn-ea"/>
                <a:cs typeface="Arial"/>
              </a:defRPr>
            </a:lvl1pPr>
            <a:lvl2pPr marL="1097280" lvl="1" indent="-381000" algn="l" defTabSz="457200" rtl="0" eaLnBrk="1" latinLnBrk="0" hangingPunct="1">
              <a:spcBef>
                <a:spcPts val="1920"/>
              </a:spcBef>
              <a:spcAft>
                <a:spcPts val="0"/>
              </a:spcAft>
              <a:buSzPts val="1400"/>
              <a:buFont typeface="Arial"/>
              <a:buChar char="○"/>
              <a:defRPr sz="2000" kern="1200">
                <a:solidFill>
                  <a:schemeClr val="tx1"/>
                </a:solidFill>
                <a:latin typeface="Arial"/>
                <a:ea typeface="+mn-ea"/>
                <a:cs typeface="Arial"/>
              </a:defRPr>
            </a:lvl2pPr>
            <a:lvl3pPr marL="1645920" lvl="2" indent="-381000" algn="l" defTabSz="457200" rtl="0" eaLnBrk="1" latinLnBrk="0" hangingPunct="1">
              <a:spcBef>
                <a:spcPts val="1920"/>
              </a:spcBef>
              <a:spcAft>
                <a:spcPts val="0"/>
              </a:spcAft>
              <a:buSzPts val="1400"/>
              <a:buFont typeface="Arial"/>
              <a:buChar char="■"/>
              <a:defRPr sz="1800" kern="1200">
                <a:solidFill>
                  <a:schemeClr val="tx1"/>
                </a:solidFill>
                <a:latin typeface="Arial"/>
                <a:ea typeface="+mn-ea"/>
                <a:cs typeface="Arial"/>
              </a:defRPr>
            </a:lvl3pPr>
            <a:lvl4pPr marL="2194560" lvl="3"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4pPr>
            <a:lvl5pPr marL="2743200" lvl="4" indent="-381000" algn="l" defTabSz="457200" rtl="0" eaLnBrk="1" latinLnBrk="0" hangingPunct="1">
              <a:spcBef>
                <a:spcPts val="1920"/>
              </a:spcBef>
              <a:spcAft>
                <a:spcPts val="0"/>
              </a:spcAft>
              <a:buSzPts val="1400"/>
              <a:buFont typeface="Arial"/>
              <a:buChar char="○"/>
              <a:defRPr sz="1600" kern="1200">
                <a:solidFill>
                  <a:schemeClr val="tx1"/>
                </a:solidFill>
                <a:latin typeface="Arial"/>
                <a:ea typeface="+mn-ea"/>
                <a:cs typeface="Arial"/>
              </a:defRPr>
            </a:lvl5pPr>
            <a:lvl6pPr marL="3291840" lvl="5"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6pPr>
            <a:lvl7pPr marL="3840480" lvl="6"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7pPr>
            <a:lvl8pPr marL="4389120" lvl="7" indent="-381000" algn="l" defTabSz="457200" rtl="0" eaLnBrk="1" latinLnBrk="0" hangingPunct="1">
              <a:spcBef>
                <a:spcPts val="1920"/>
              </a:spcBef>
              <a:spcAft>
                <a:spcPts val="0"/>
              </a:spcAft>
              <a:buSzPts val="1400"/>
              <a:buFont typeface="Arial"/>
              <a:buChar char="○"/>
              <a:defRPr sz="2000" kern="1200">
                <a:solidFill>
                  <a:schemeClr val="tx1"/>
                </a:solidFill>
                <a:latin typeface="+mn-lt"/>
                <a:ea typeface="+mn-ea"/>
                <a:cs typeface="+mn-cs"/>
              </a:defRPr>
            </a:lvl8pPr>
            <a:lvl9pPr marL="4937760" lvl="8" indent="-381000" algn="l" defTabSz="457200" rtl="0" eaLnBrk="1" latinLnBrk="0" hangingPunct="1">
              <a:spcBef>
                <a:spcPts val="1920"/>
              </a:spcBef>
              <a:spcAft>
                <a:spcPts val="1920"/>
              </a:spcAft>
              <a:buSzPts val="1400"/>
              <a:buFont typeface="Arial"/>
              <a:buChar char="■"/>
              <a:defRPr sz="2000" kern="1200">
                <a:solidFill>
                  <a:schemeClr val="tx1"/>
                </a:solidFill>
                <a:latin typeface="+mn-lt"/>
                <a:ea typeface="+mn-ea"/>
                <a:cs typeface="+mn-cs"/>
              </a:defRPr>
            </a:lvl9pPr>
          </a:lstStyle>
          <a:p>
            <a:pPr marL="0" lvl="0" indent="0">
              <a:buNone/>
            </a:pPr>
            <a:r>
              <a:rPr lang="en-GB" sz="1600" b="1">
                <a:solidFill>
                  <a:schemeClr val="dk1"/>
                </a:solidFill>
                <a:highlight>
                  <a:srgbClr val="FFFFFF"/>
                </a:highlight>
                <a:latin typeface="Arial" panose="020B0604020202020204" pitchFamily="34" charset="0"/>
                <a:ea typeface="Lato"/>
                <a:cs typeface="Arial" panose="020B0604020202020204" pitchFamily="34" charset="0"/>
                <a:sym typeface="Lato"/>
              </a:rPr>
              <a:t>Preparation needed: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Time to set up timeline and think about prompt questions, coordinating session dates.</a:t>
            </a:r>
            <a:endPar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endParaRPr>
          </a:p>
          <a:p>
            <a:pPr marL="0" lvl="0" indent="0">
              <a:spcBef>
                <a:spcPts val="1600"/>
              </a:spcBef>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What do you need for this: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Paper and pens or an online whiteboard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5">
                  <a:extLst>
                    <a:ext uri="{A12FA001-AC4F-418D-AE19-62706E023703}">
                      <ahyp:hlinkClr xmlns:ahyp="http://schemas.microsoft.com/office/drawing/2018/hyperlinkcolor" val="tx"/>
                    </a:ext>
                  </a:extLst>
                </a:hlinkClick>
              </a:rPr>
              <a:t>Miro</a:t>
            </a:r>
            <a:r>
              <a:rPr lang="en-GB" sz="1600">
                <a:highlight>
                  <a:srgbClr val="FFFFFF"/>
                </a:highlight>
                <a:latin typeface="Arial" panose="020B0604020202020204" pitchFamily="34" charset="0"/>
                <a:ea typeface="Lato"/>
                <a:cs typeface="Arial" panose="020B0604020202020204" pitchFamily="34" charset="0"/>
                <a:sym typeface="Lato"/>
                <a:hlinkClick r:id="rId5">
                  <a:extLst>
                    <a:ext uri="{A12FA001-AC4F-418D-AE19-62706E023703}">
                      <ahyp:hlinkClr xmlns:ahyp="http://schemas.microsoft.com/office/drawing/2018/hyperlinkcolor" val="tx"/>
                    </a:ext>
                  </a:extLst>
                </a:hlinkClick>
              </a:rPr>
              <a:t>,</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6">
                  <a:extLst>
                    <a:ext uri="{A12FA001-AC4F-418D-AE19-62706E023703}">
                      <ahyp:hlinkClr xmlns:ahyp="http://schemas.microsoft.com/office/drawing/2018/hyperlinkcolor" val="tx"/>
                    </a:ext>
                  </a:extLst>
                </a:hlinkClick>
              </a:rPr>
              <a:t>Jamboard</a:t>
            </a:r>
            <a:r>
              <a:rPr lang="en-GB" sz="1600">
                <a:highlight>
                  <a:srgbClr val="FFFFFF"/>
                </a:highlight>
                <a:latin typeface="Arial" panose="020B0604020202020204" pitchFamily="34" charset="0"/>
                <a:ea typeface="Lato"/>
                <a:cs typeface="Arial" panose="020B0604020202020204" pitchFamily="34" charset="0"/>
                <a:sym typeface="Lato"/>
              </a:rPr>
              <a:t>,</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u="sng">
                <a:solidFill>
                  <a:schemeClr val="hlink"/>
                </a:solidFill>
                <a:highlight>
                  <a:srgbClr val="FFFFFF"/>
                </a:highlight>
                <a:latin typeface="Arial" panose="020B0604020202020204" pitchFamily="34" charset="0"/>
                <a:ea typeface="Lato"/>
                <a:cs typeface="Arial" panose="020B0604020202020204" pitchFamily="34" charset="0"/>
                <a:sym typeface="Lato"/>
                <a:hlinkClick r:id="rId7">
                  <a:extLst>
                    <a:ext uri="{A12FA001-AC4F-418D-AE19-62706E023703}">
                      <ahyp:hlinkClr xmlns:ahyp="http://schemas.microsoft.com/office/drawing/2018/hyperlinkcolor" val="tx"/>
                    </a:ext>
                  </a:extLst>
                </a:hlinkClick>
              </a:rPr>
              <a:t>Mural</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a:t>
            </a:r>
          </a:p>
          <a:p>
            <a:pPr marL="0" lvl="0" indent="0">
              <a:spcBef>
                <a:spcPts val="1600"/>
              </a:spcBef>
              <a:spcAft>
                <a:spcPts val="1600"/>
              </a:spcAft>
              <a:buNone/>
            </a:pPr>
            <a:r>
              <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rPr>
              <a:t>Top tips for facilitating:</a:t>
            </a:r>
            <a:r>
              <a:rPr lang="en-GB" sz="1600" i="1">
                <a:solidFill>
                  <a:schemeClr val="dk1"/>
                </a:solidFill>
                <a:highlight>
                  <a:srgbClr val="FFFFFF"/>
                </a:highlight>
                <a:latin typeface="Arial" panose="020B0604020202020204" pitchFamily="34" charset="0"/>
                <a:ea typeface="Lato"/>
                <a:cs typeface="Arial" panose="020B0604020202020204" pitchFamily="34" charset="0"/>
                <a:sym typeface="Lato"/>
              </a:rPr>
              <a:t> </a:t>
            </a:r>
            <a:r>
              <a:rPr lang="en-GB" sz="1600">
                <a:solidFill>
                  <a:schemeClr val="dk1"/>
                </a:solidFill>
                <a:highlight>
                  <a:srgbClr val="FFFFFF"/>
                </a:highlight>
                <a:latin typeface="Arial" panose="020B0604020202020204" pitchFamily="34" charset="0"/>
                <a:ea typeface="Lato"/>
                <a:cs typeface="Arial" panose="020B0604020202020204" pitchFamily="34" charset="0"/>
                <a:sym typeface="Lato"/>
              </a:rPr>
              <a:t>The timeline is likely to be wavy, as users may have enjoyed some activities more than others. Encourage the individuals to share feedback and key points. If you have feedback from the individual in other formats, it could be useful to share those as prompts.</a:t>
            </a:r>
            <a:endParaRPr lang="en-GB" sz="1600" b="1">
              <a:solidFill>
                <a:srgbClr val="000000"/>
              </a:solidFill>
              <a:highlight>
                <a:srgbClr val="FFFFFF"/>
              </a:highlight>
              <a:latin typeface="Arial" panose="020B0604020202020204" pitchFamily="34" charset="0"/>
              <a:ea typeface="Lato"/>
              <a:cs typeface="Arial" panose="020B0604020202020204" pitchFamily="34" charset="0"/>
              <a:sym typeface="Lato"/>
            </a:endParaRPr>
          </a:p>
        </p:txBody>
      </p:sp>
      <p:sp>
        <p:nvSpPr>
          <p:cNvPr id="12" name="Google Shape;82;p16">
            <a:extLst>
              <a:ext uri="{FF2B5EF4-FFF2-40B4-BE49-F238E27FC236}">
                <a16:creationId xmlns:a16="http://schemas.microsoft.com/office/drawing/2014/main" id="{469764C7-48BA-7946-A0BA-0AC97AA97ADE}"/>
              </a:ext>
            </a:extLst>
          </p:cNvPr>
          <p:cNvSpPr txBox="1"/>
          <p:nvPr/>
        </p:nvSpPr>
        <p:spPr>
          <a:xfrm>
            <a:off x="9161169" y="6357581"/>
            <a:ext cx="2553438" cy="369302"/>
          </a:xfrm>
          <a:prstGeom prst="rect">
            <a:avLst/>
          </a:prstGeom>
          <a:noFill/>
          <a:ln>
            <a:noFill/>
          </a:ln>
        </p:spPr>
        <p:txBody>
          <a:bodyPr spcFirstLastPara="1" wrap="square" lIns="91425" tIns="91425" rIns="91425" bIns="91425" anchor="t" anchorCtr="0">
            <a:spAutoFit/>
          </a:bodyPr>
          <a:lstStyle/>
          <a:p>
            <a:pPr lvl="0"/>
            <a:r>
              <a:rPr lang="en-GB" sz="1200">
                <a:highlight>
                  <a:srgbClr val="FFFFFF"/>
                </a:highlight>
                <a:latin typeface="Lato"/>
                <a:ea typeface="Lato"/>
                <a:cs typeface="Lato"/>
                <a:sym typeface="Lato"/>
              </a:rPr>
              <a:t>Some content adapted from </a:t>
            </a:r>
            <a:r>
              <a:rPr lang="en-GB" sz="1200" u="sng">
                <a:solidFill>
                  <a:schemeClr val="hlink"/>
                </a:solidFill>
                <a:highlight>
                  <a:srgbClr val="FFFFFF"/>
                </a:highlight>
                <a:latin typeface="Lato"/>
                <a:ea typeface="Lato"/>
                <a:cs typeface="Lato"/>
                <a:sym typeface="Lato"/>
                <a:hlinkClick r:id="rId8"/>
              </a:rPr>
              <a:t>NCVO</a:t>
            </a:r>
            <a:endParaRPr lang="en-GB" sz="1200">
              <a:highlight>
                <a:srgbClr val="FFFFFF"/>
              </a:highlight>
              <a:latin typeface="Lato"/>
              <a:ea typeface="Lato"/>
              <a:cs typeface="Lato"/>
              <a:sym typeface="Lato"/>
            </a:endParaRPr>
          </a:p>
        </p:txBody>
      </p:sp>
      <p:pic>
        <p:nvPicPr>
          <p:cNvPr id="15" name="Picture 14" descr="logo_forA4use_RGB.png">
            <a:extLst>
              <a:ext uri="{FF2B5EF4-FFF2-40B4-BE49-F238E27FC236}">
                <a16:creationId xmlns:a16="http://schemas.microsoft.com/office/drawing/2014/main" id="{6DD0267F-5142-4841-873D-1D93E59BB5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66774" y="0"/>
            <a:ext cx="1725226" cy="1146086"/>
          </a:xfrm>
          <a:prstGeom prst="rect">
            <a:avLst/>
          </a:prstGeom>
        </p:spPr>
      </p:pic>
    </p:spTree>
    <p:extLst>
      <p:ext uri="{BB962C8B-B14F-4D97-AF65-F5344CB8AC3E}">
        <p14:creationId xmlns:p14="http://schemas.microsoft.com/office/powerpoint/2010/main" val="3133590114"/>
      </p:ext>
    </p:extLst>
  </p:cSld>
  <p:clrMapOvr>
    <a:masterClrMapping/>
  </p:clrMapOvr>
</p:sld>
</file>

<file path=ppt/theme/theme1.xml><?xml version="1.0" encoding="utf-8"?>
<a:theme xmlns:a="http://schemas.openxmlformats.org/drawingml/2006/main" name="NPC 2020">
  <a:themeElements>
    <a:clrScheme name="NPC">
      <a:dk1>
        <a:srgbClr val="000000"/>
      </a:dk1>
      <a:lt1>
        <a:sysClr val="window" lastClr="FFFFFF"/>
      </a:lt1>
      <a:dk2>
        <a:srgbClr val="F26F21"/>
      </a:dk2>
      <a:lt2>
        <a:srgbClr val="FFCA05"/>
      </a:lt2>
      <a:accent1>
        <a:srgbClr val="662583"/>
      </a:accent1>
      <a:accent2>
        <a:srgbClr val="F89C1C"/>
      </a:accent2>
      <a:accent3>
        <a:srgbClr val="EC0080"/>
      </a:accent3>
      <a:accent4>
        <a:srgbClr val="FFCA05"/>
      </a:accent4>
      <a:accent5>
        <a:srgbClr val="881866"/>
      </a:accent5>
      <a:accent6>
        <a:srgbClr val="F26F21"/>
      </a:accent6>
      <a:hlink>
        <a:srgbClr val="EC0080"/>
      </a:hlink>
      <a:folHlink>
        <a:srgbClr val="EC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a:solidFill>
            <a:schemeClr val="bg1">
              <a:lumMod val="50000"/>
            </a:schemeClr>
          </a:solidFill>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 NPC_PPT_widescreen template.pptx" id="{BFE533E7-7643-4E0E-8F7B-9A26D3CC7256}" vid="{80C9D00E-3FD5-472B-840D-6B029A19D3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535F2964CBC146A08A86881CBDAF3C" ma:contentTypeVersion="13" ma:contentTypeDescription="Create a new document." ma:contentTypeScope="" ma:versionID="7d7cfc5beffc162a3ef4366ac19106ae">
  <xsd:schema xmlns:xsd="http://www.w3.org/2001/XMLSchema" xmlns:xs="http://www.w3.org/2001/XMLSchema" xmlns:p="http://schemas.microsoft.com/office/2006/metadata/properties" xmlns:ns2="7b48635f-347b-4c1a-8b0a-1d72b55041b1" xmlns:ns3="d4d2576b-1cc6-4ba4-ab0d-b54611a161d4" targetNamespace="http://schemas.microsoft.com/office/2006/metadata/properties" ma:root="true" ma:fieldsID="257be8371120c8b5ce612fb21be1923d" ns2:_="" ns3:_="">
    <xsd:import namespace="7b48635f-347b-4c1a-8b0a-1d72b55041b1"/>
    <xsd:import namespace="d4d2576b-1cc6-4ba4-ab0d-b54611a161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8635f-347b-4c1a-8b0a-1d72b55041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d2576b-1cc6-4ba4-ab0d-b54611a161d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4d2576b-1cc6-4ba4-ab0d-b54611a161d4">
      <UserInfo>
        <DisplayName>Alex Miller</DisplayName>
        <AccountId>4049</AccountId>
        <AccountType/>
      </UserInfo>
      <UserInfo>
        <DisplayName>Rebecca Goodbourn</DisplayName>
        <AccountId>54</AccountId>
        <AccountType/>
      </UserInfo>
    </SharedWithUsers>
  </documentManagement>
</p:properties>
</file>

<file path=customXml/itemProps1.xml><?xml version="1.0" encoding="utf-8"?>
<ds:datastoreItem xmlns:ds="http://schemas.openxmlformats.org/officeDocument/2006/customXml" ds:itemID="{EDB9A393-4DC1-4D7D-813B-AB94574FC0FA}">
  <ds:schemaRefs>
    <ds:schemaRef ds:uri="7b48635f-347b-4c1a-8b0a-1d72b55041b1"/>
    <ds:schemaRef ds:uri="d4d2576b-1cc6-4ba4-ab0d-b54611a161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030A7A-AAC2-49A5-8C0B-54830D4B6251}">
  <ds:schemaRefs>
    <ds:schemaRef ds:uri="http://schemas.microsoft.com/sharepoint/v3/contenttype/forms"/>
  </ds:schemaRefs>
</ds:datastoreItem>
</file>

<file path=customXml/itemProps3.xml><?xml version="1.0" encoding="utf-8"?>
<ds:datastoreItem xmlns:ds="http://schemas.openxmlformats.org/officeDocument/2006/customXml" ds:itemID="{E0DBB2A4-9FE6-467C-B395-DD8266FC32FA}">
  <ds:schemaRefs>
    <ds:schemaRef ds:uri="7b48635f-347b-4c1a-8b0a-1d72b55041b1"/>
    <ds:schemaRef ds:uri="d4d2576b-1cc6-4ba4-ab0d-b54611a161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17</Slides>
  <Notes>16</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NPC 2020</vt:lpstr>
      <vt:lpstr>Creative methods evaluation cards</vt:lpstr>
      <vt:lpstr>Tips for using creative methods</vt:lpstr>
      <vt:lpstr>Arts-based research methods</vt:lpstr>
      <vt:lpstr>Body map</vt:lpstr>
      <vt:lpstr>Photo interviews</vt:lpstr>
      <vt:lpstr>Graffiti wall </vt:lpstr>
      <vt:lpstr>Talk like a pirate</vt:lpstr>
      <vt:lpstr>Picture voting</vt:lpstr>
      <vt:lpstr>Timelines</vt:lpstr>
      <vt:lpstr>Evaluation wheel</vt:lpstr>
      <vt:lpstr>Research using technology</vt:lpstr>
      <vt:lpstr>Vox pops</vt:lpstr>
      <vt:lpstr>Social media</vt:lpstr>
      <vt:lpstr>Online discussions</vt:lpstr>
      <vt:lpstr>Mobile ethnography</vt:lpstr>
      <vt:lpstr>Mobile surveys</vt:lpstr>
      <vt:lpstr>Short polls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Miller</dc:creator>
  <cp:revision>3</cp:revision>
  <cp:lastPrinted>2014-01-08T17:05:05Z</cp:lastPrinted>
  <dcterms:created xsi:type="dcterms:W3CDTF">2022-01-25T10:12:04Z</dcterms:created>
  <dcterms:modified xsi:type="dcterms:W3CDTF">2022-02-21T15:04:42Z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0x0101005B535F2964CBC146A08A86881CBDAF3C</vt:lpwstr>
  </property>
  <property fmtid="{D5CDD505-2E9C-101B-9397-08002B2CF9AE}" pid="3" name="SharedWithUsers">
    <vt:lpwstr>4049;#Alex Miller;#54;#Rebecca Goodbourn</vt:lpwstr>
  </property>
</Properties>
</file>